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11"/>
  </p:notesMasterIdLst>
  <p:sldIdLst>
    <p:sldId id="311" r:id="rId2"/>
    <p:sldId id="322" r:id="rId3"/>
    <p:sldId id="323" r:id="rId4"/>
    <p:sldId id="279" r:id="rId5"/>
    <p:sldId id="282" r:id="rId6"/>
    <p:sldId id="283" r:id="rId7"/>
    <p:sldId id="318" r:id="rId8"/>
    <p:sldId id="272" r:id="rId9"/>
    <p:sldId id="319" r:id="rId10"/>
  </p:sldIdLst>
  <p:sldSz cx="9144000" cy="73152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3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33AF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80" autoAdjust="0"/>
    <p:restoredTop sz="88536" autoAdjust="0"/>
  </p:normalViewPr>
  <p:slideViewPr>
    <p:cSldViewPr snapToGrid="0">
      <p:cViewPr>
        <p:scale>
          <a:sx n="67" d="100"/>
          <a:sy n="67" d="100"/>
        </p:scale>
        <p:origin x="-2904" y="-1020"/>
      </p:cViewPr>
      <p:guideLst>
        <p:guide orient="horz" pos="2160"/>
        <p:guide orient="horz" pos="230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elvetica Neue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elvetica Neue"/>
              </a:defRPr>
            </a:lvl1pPr>
          </a:lstStyle>
          <a:p>
            <a:fld id="{E8BC5747-A69D-4DE6-8FE5-181630BA8418}" type="datetimeFigureOut">
              <a:rPr lang="en-US" smtClean="0"/>
              <a:pPr/>
              <a:t>1/23/2019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00188" y="1143000"/>
            <a:ext cx="3857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elvetica Neue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elvetica Neue"/>
              </a:defRPr>
            </a:lvl1pPr>
          </a:lstStyle>
          <a:p>
            <a:fld id="{5F244503-3D60-4793-893D-60BF9927ACC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085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Helvetica Neue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Helvetica Neue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Helvetica Neue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Helvetica Neue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Helvetica Neue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00188" y="1143000"/>
            <a:ext cx="38576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44503-3D60-4793-893D-60BF9927ACC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327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00188" y="1143000"/>
            <a:ext cx="38576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NOTE: </a:t>
            </a:r>
            <a:r>
              <a:rPr lang="en-US" sz="1200" b="0" i="0" u="none" strike="noStrike" kern="1200" cap="none" baseline="0" dirty="0" smtClean="0">
                <a:solidFill>
                  <a:schemeClr val="dk1"/>
                </a:solidFill>
                <a:ea typeface="Helvetica Neue"/>
                <a:cs typeface="Helvetica Neue"/>
                <a:sym typeface="Calibri"/>
              </a:rPr>
              <a:t>Include a conversation about: "what is a trade-off"  - to show that this is more than "pros and cons" -- but the question we use in the Writers Group is: If this action/option worked PERFECTLY, what might the downside be?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44503-3D60-4793-893D-60BF9927ACC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694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00188" y="1143000"/>
            <a:ext cx="38576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Ask people to hold off on their judgments until the forum has looked at all the options</a:t>
            </a:r>
          </a:p>
          <a:p>
            <a:r>
              <a:rPr lang="en-US" sz="1200" dirty="0" smtClean="0"/>
              <a:t>Point people to the trade-offs listed in the guide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44503-3D60-4793-893D-60BF9927ACC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7169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00188" y="1143000"/>
            <a:ext cx="38576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What role do you typically take in a conversation with friends?  How will this experience be different for you?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44503-3D60-4793-893D-60BF9927ACC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197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2455"/>
            <a:ext cx="777240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45280"/>
            <a:ext cx="640080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6855B5-8A9E-453D-A2E4-160BD4593D7B}" type="datetimeFigureOut">
              <a:rPr lang="en-US" smtClean="0"/>
              <a:pPr>
                <a:defRPr/>
              </a:pPr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E229D-A720-4608-A44E-7928662A8DF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315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2DC63B-40F9-47D4-9C6D-9D889FC9AA71}" type="datetimeFigureOut">
              <a:rPr lang="en-US" smtClean="0"/>
              <a:pPr>
                <a:defRPr/>
              </a:pPr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9A092D-F1E2-4DB0-9534-0FDBD69DE9A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209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949"/>
            <a:ext cx="205740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949"/>
            <a:ext cx="601980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3F82A8-DA44-4F94-A1D8-55C99606A99C}" type="datetimeFigureOut">
              <a:rPr lang="en-US" smtClean="0"/>
              <a:pPr>
                <a:defRPr/>
              </a:pPr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F5BCF1-F82B-478E-8430-CA9B630C7FA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8387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BigRibbon_Cu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5" y="6136643"/>
            <a:ext cx="9034463" cy="109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NAAEE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4550"/>
            <a:ext cx="2470150" cy="57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Small_Ribbon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0" y="418254"/>
            <a:ext cx="5575300" cy="553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92109"/>
            <a:ext cx="8229600" cy="902547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A809B"/>
                </a:solidFill>
                <a:latin typeface="Helvetica Neue Light"/>
                <a:cs typeface="Helvetica Neue Ligh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87424"/>
            <a:ext cx="8229600" cy="3947161"/>
          </a:xfrm>
          <a:prstGeom prst="rect">
            <a:avLst/>
          </a:prstGeom>
        </p:spPr>
        <p:txBody>
          <a:bodyPr/>
          <a:lstStyle>
            <a:lvl1pPr>
              <a:defRPr sz="1500">
                <a:solidFill>
                  <a:srgbClr val="5F5F5F"/>
                </a:solidFill>
                <a:latin typeface="Helvetica Neue Light"/>
                <a:cs typeface="Helvetica Neue Light"/>
              </a:defRPr>
            </a:lvl1pPr>
            <a:lvl2pPr>
              <a:defRPr sz="1500">
                <a:solidFill>
                  <a:srgbClr val="5F5F5F"/>
                </a:solidFill>
                <a:latin typeface="Helvetica Neue Light"/>
                <a:cs typeface="Helvetica Neue Light"/>
              </a:defRPr>
            </a:lvl2pPr>
            <a:lvl3pPr>
              <a:defRPr sz="1350">
                <a:solidFill>
                  <a:srgbClr val="5F5F5F"/>
                </a:solidFill>
                <a:latin typeface="Helvetica Neue Light"/>
                <a:cs typeface="Helvetica Neue Light"/>
              </a:defRPr>
            </a:lvl3pPr>
            <a:lvl4pPr>
              <a:defRPr sz="1200">
                <a:solidFill>
                  <a:srgbClr val="5F5F5F"/>
                </a:solidFill>
                <a:latin typeface="Helvetica Neue Light"/>
                <a:cs typeface="Helvetica Neue Light"/>
              </a:defRPr>
            </a:lvl4pPr>
            <a:lvl5pPr>
              <a:defRPr sz="1200">
                <a:solidFill>
                  <a:srgbClr val="5F5F5F"/>
                </a:solidFill>
                <a:latin typeface="Helvetica Neue Light"/>
                <a:cs typeface="Helvetica Neue Ligh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/>
          </p:nvPr>
        </p:nvSpPr>
        <p:spPr>
          <a:xfrm>
            <a:off x="457200" y="1945641"/>
            <a:ext cx="8229600" cy="465666"/>
          </a:xfrm>
          <a:prstGeom prst="rect">
            <a:avLst/>
          </a:prstGeom>
        </p:spPr>
        <p:txBody>
          <a:bodyPr vert="horz"/>
          <a:lstStyle>
            <a:lvl1pPr algn="ctr">
              <a:buNone/>
              <a:defRPr sz="2100">
                <a:solidFill>
                  <a:srgbClr val="73A33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780109"/>
            <a:ext cx="2133600" cy="38946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5F5F5F"/>
                </a:solidFill>
                <a:latin typeface="Helvetica Neue Light"/>
                <a:ea typeface="+mn-ea"/>
                <a:cs typeface="Helvetica Neue Light"/>
              </a:defRPr>
            </a:lvl1pPr>
          </a:lstStyle>
          <a:p>
            <a:pPr defTabSz="457200">
              <a:defRPr/>
            </a:pPr>
            <a:fld id="{7347FB7A-FDA2-5F4B-8966-2FDD47127F70}" type="datetime1">
              <a:rPr lang="en-US"/>
              <a:pPr defTabSz="457200">
                <a:defRPr/>
              </a:pPr>
              <a:t>1/23/2019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780109"/>
            <a:ext cx="2895600" cy="389467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5F5F5F"/>
                </a:solidFill>
                <a:latin typeface="Helvetica Neue Light"/>
                <a:ea typeface="+mn-ea"/>
                <a:cs typeface="Helvetica Neue Light"/>
              </a:defRPr>
            </a:lvl1pPr>
          </a:lstStyle>
          <a:p>
            <a:pPr defTabSz="457200"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553200" y="6780109"/>
            <a:ext cx="2133600" cy="389467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5F5F5F"/>
                </a:solidFill>
                <a:latin typeface="Helvetica Neue Light"/>
                <a:ea typeface="+mn-ea"/>
                <a:cs typeface="Helvetica Neue Light"/>
              </a:defRPr>
            </a:lvl1pPr>
          </a:lstStyle>
          <a:p>
            <a:pPr defTabSz="457200">
              <a:defRPr/>
            </a:pPr>
            <a:fld id="{AF86B3D6-CDD5-4AA4-B857-9303BDE96A0E}" type="slidenum">
              <a:rPr lang="en-US"/>
              <a:pPr defTabSz="457200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569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BigRibbon_Cu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5" y="6136643"/>
            <a:ext cx="9034463" cy="109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NAAEE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4550"/>
            <a:ext cx="2470150" cy="57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Small_Ribbon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0" y="418254"/>
            <a:ext cx="5575300" cy="553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1192109"/>
            <a:ext cx="8229600" cy="902547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A809B"/>
                </a:solidFill>
                <a:latin typeface="Helvetica Neue Light"/>
                <a:cs typeface="Helvetica Neue Light"/>
              </a:defRPr>
            </a:lvl1pPr>
          </a:lstStyle>
          <a:p>
            <a:pPr algn="ctr" defTabSz="457200">
              <a:spcBef>
                <a:spcPct val="0"/>
              </a:spcBef>
              <a:defRPr/>
            </a:pPr>
            <a:r>
              <a:rPr lang="en-US" sz="3300" dirty="0" smtClean="0">
                <a:ea typeface="MS PGothic" panose="020B0600070205080204" pitchFamily="34" charset="-128"/>
              </a:rPr>
              <a:t>Click to edit Master title style</a:t>
            </a:r>
            <a:endParaRPr lang="en-US" sz="3300" dirty="0">
              <a:ea typeface="MS PGothic" panose="020B060007020508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62303"/>
            <a:ext cx="4038600" cy="4272281"/>
          </a:xfrm>
          <a:prstGeom prst="rect">
            <a:avLst/>
          </a:prstGeom>
        </p:spPr>
        <p:txBody>
          <a:bodyPr/>
          <a:lstStyle>
            <a:lvl1pPr>
              <a:defRPr sz="2100">
                <a:solidFill>
                  <a:srgbClr val="5F5F5F"/>
                </a:solidFill>
                <a:latin typeface="Helvetica Neue Light"/>
                <a:cs typeface="Helvetica Neue Light"/>
              </a:defRPr>
            </a:lvl1pPr>
            <a:lvl2pPr>
              <a:defRPr sz="1800">
                <a:solidFill>
                  <a:srgbClr val="5F5F5F"/>
                </a:solidFill>
                <a:latin typeface="Helvetica Neue Light"/>
                <a:cs typeface="Helvetica Neue Light"/>
              </a:defRPr>
            </a:lvl2pPr>
            <a:lvl3pPr>
              <a:defRPr sz="1500">
                <a:solidFill>
                  <a:srgbClr val="5F5F5F"/>
                </a:solidFill>
                <a:latin typeface="Helvetica Neue Light"/>
                <a:cs typeface="Helvetica Neue Light"/>
              </a:defRPr>
            </a:lvl3pPr>
            <a:lvl4pPr>
              <a:defRPr sz="1350">
                <a:solidFill>
                  <a:srgbClr val="5F5F5F"/>
                </a:solidFill>
                <a:latin typeface="Helvetica Neue Light"/>
                <a:cs typeface="Helvetica Neue Light"/>
              </a:defRPr>
            </a:lvl4pPr>
            <a:lvl5pPr>
              <a:defRPr sz="1350">
                <a:solidFill>
                  <a:srgbClr val="5F5F5F"/>
                </a:solidFill>
                <a:latin typeface="Helvetica Neue Light"/>
                <a:cs typeface="Helvetica Neue Light"/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62303"/>
            <a:ext cx="4038600" cy="4272281"/>
          </a:xfrm>
          <a:prstGeom prst="rect">
            <a:avLst/>
          </a:prstGeom>
        </p:spPr>
        <p:txBody>
          <a:bodyPr/>
          <a:lstStyle>
            <a:lvl1pPr>
              <a:defRPr sz="2100">
                <a:solidFill>
                  <a:srgbClr val="5F5F5F"/>
                </a:solidFill>
              </a:defRPr>
            </a:lvl1pPr>
            <a:lvl2pPr>
              <a:defRPr sz="1800">
                <a:solidFill>
                  <a:srgbClr val="5F5F5F"/>
                </a:solidFill>
              </a:defRPr>
            </a:lvl2pPr>
            <a:lvl3pPr>
              <a:defRPr sz="1500">
                <a:solidFill>
                  <a:srgbClr val="5F5F5F"/>
                </a:solidFill>
              </a:defRPr>
            </a:lvl3pPr>
            <a:lvl4pPr>
              <a:defRPr sz="1350">
                <a:solidFill>
                  <a:srgbClr val="5F5F5F"/>
                </a:solidFill>
              </a:defRPr>
            </a:lvl4pPr>
            <a:lvl5pPr>
              <a:defRPr sz="1350">
                <a:solidFill>
                  <a:srgbClr val="5F5F5F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780109"/>
            <a:ext cx="2133600" cy="38946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5F5F5F"/>
                </a:solidFill>
                <a:latin typeface="Helvetica Neue Light"/>
                <a:ea typeface="+mn-ea"/>
                <a:cs typeface="Helvetica Neue Light"/>
              </a:defRPr>
            </a:lvl1pPr>
          </a:lstStyle>
          <a:p>
            <a:pPr defTabSz="457200">
              <a:defRPr/>
            </a:pPr>
            <a:fld id="{7347FB7A-FDA2-5F4B-8966-2FDD47127F70}" type="datetime1">
              <a:rPr lang="en-US"/>
              <a:pPr defTabSz="457200">
                <a:defRPr/>
              </a:pPr>
              <a:t>1/23/2019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780109"/>
            <a:ext cx="2895600" cy="389467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5F5F5F"/>
                </a:solidFill>
                <a:latin typeface="Helvetica Neue Light"/>
                <a:ea typeface="+mn-ea"/>
                <a:cs typeface="Helvetica Neue Light"/>
              </a:defRPr>
            </a:lvl1pPr>
          </a:lstStyle>
          <a:p>
            <a:pPr defTabSz="457200"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780109"/>
            <a:ext cx="2133600" cy="389467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5F5F5F"/>
                </a:solidFill>
                <a:latin typeface="Helvetica Neue Light"/>
                <a:ea typeface="+mn-ea"/>
                <a:cs typeface="Helvetica Neue Light"/>
              </a:defRPr>
            </a:lvl1pPr>
          </a:lstStyle>
          <a:p>
            <a:pPr defTabSz="457200">
              <a:defRPr/>
            </a:pPr>
            <a:fld id="{729D18D8-DEB6-4FB4-9DFC-A48BC724DC33}" type="slidenum">
              <a:rPr lang="en-US"/>
              <a:pPr defTabSz="457200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7375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BigRibbon_Cu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5" y="6136643"/>
            <a:ext cx="9034463" cy="109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NAAEE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4550"/>
            <a:ext cx="2470150" cy="57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Small_Ribbon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0" y="418254"/>
            <a:ext cx="5575300" cy="553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itle 1"/>
          <p:cNvSpPr txBox="1">
            <a:spLocks/>
          </p:cNvSpPr>
          <p:nvPr userDrawn="1"/>
        </p:nvSpPr>
        <p:spPr>
          <a:xfrm>
            <a:off x="457200" y="1192109"/>
            <a:ext cx="8229600" cy="902547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A809B"/>
                </a:solidFill>
                <a:latin typeface="Helvetica Neue Light"/>
                <a:cs typeface="Helvetica Neue Light"/>
              </a:defRPr>
            </a:lvl1pPr>
          </a:lstStyle>
          <a:p>
            <a:pPr algn="ctr" defTabSz="457200">
              <a:spcBef>
                <a:spcPct val="0"/>
              </a:spcBef>
              <a:defRPr/>
            </a:pPr>
            <a:r>
              <a:rPr lang="en-US" sz="3300" dirty="0" smtClean="0">
                <a:ea typeface="MS PGothic" panose="020B0600070205080204" pitchFamily="34" charset="-128"/>
              </a:rPr>
              <a:t>Click to edit Master title style</a:t>
            </a:r>
            <a:endParaRPr lang="en-US" sz="3300" dirty="0">
              <a:ea typeface="MS PGothic" panose="020B0600070205080204" pitchFamily="34" charset="-128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03225"/>
            <a:ext cx="4040188" cy="61798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solidFill>
                  <a:srgbClr val="1A809B"/>
                </a:solidFill>
                <a:latin typeface="Helvetica Neue Light"/>
                <a:cs typeface="Helvetica Neue Ligh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5638"/>
            <a:ext cx="4040188" cy="3816773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5F5F5F"/>
                </a:solidFill>
                <a:latin typeface="Helvetica Neue Light"/>
                <a:cs typeface="Helvetica Neue Light"/>
              </a:defRPr>
            </a:lvl1pPr>
            <a:lvl2pPr>
              <a:defRPr sz="1500">
                <a:solidFill>
                  <a:srgbClr val="5F5F5F"/>
                </a:solidFill>
                <a:latin typeface="Helvetica Neue Light"/>
                <a:cs typeface="Helvetica Neue Light"/>
              </a:defRPr>
            </a:lvl2pPr>
            <a:lvl3pPr>
              <a:defRPr sz="1350">
                <a:solidFill>
                  <a:srgbClr val="5F5F5F"/>
                </a:solidFill>
                <a:latin typeface="Helvetica Neue Light"/>
                <a:cs typeface="Helvetica Neue Light"/>
              </a:defRPr>
            </a:lvl3pPr>
            <a:lvl4pPr>
              <a:defRPr sz="1200">
                <a:solidFill>
                  <a:srgbClr val="5F5F5F"/>
                </a:solidFill>
                <a:latin typeface="Helvetica Neue Light"/>
                <a:cs typeface="Helvetica Neue Light"/>
              </a:defRPr>
            </a:lvl4pPr>
            <a:lvl5pPr>
              <a:defRPr sz="1200">
                <a:solidFill>
                  <a:srgbClr val="5F5F5F"/>
                </a:solidFill>
                <a:latin typeface="Helvetica Neue Light"/>
                <a:cs typeface="Helvetica Neue Light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2003225"/>
            <a:ext cx="4041775" cy="61798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solidFill>
                  <a:srgbClr val="1A809B"/>
                </a:solidFill>
                <a:latin typeface="Helvetica Neue Light"/>
                <a:cs typeface="Helvetica Neue Ligh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685638"/>
            <a:ext cx="4041775" cy="3816773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5F5F5F"/>
                </a:solidFill>
                <a:latin typeface="Helvetica Neue Light"/>
                <a:cs typeface="Helvetica Neue Light"/>
              </a:defRPr>
            </a:lvl1pPr>
            <a:lvl2pPr>
              <a:defRPr sz="1500">
                <a:solidFill>
                  <a:srgbClr val="5F5F5F"/>
                </a:solidFill>
                <a:latin typeface="Helvetica Neue Light"/>
                <a:cs typeface="Helvetica Neue Light"/>
              </a:defRPr>
            </a:lvl2pPr>
            <a:lvl3pPr>
              <a:defRPr sz="1350">
                <a:solidFill>
                  <a:srgbClr val="5F5F5F"/>
                </a:solidFill>
                <a:latin typeface="Helvetica Neue Light"/>
                <a:cs typeface="Helvetica Neue Light"/>
              </a:defRPr>
            </a:lvl3pPr>
            <a:lvl4pPr>
              <a:defRPr sz="1200">
                <a:solidFill>
                  <a:srgbClr val="5F5F5F"/>
                </a:solidFill>
                <a:latin typeface="Helvetica Neue Light"/>
                <a:cs typeface="Helvetica Neue Light"/>
              </a:defRPr>
            </a:lvl4pPr>
            <a:lvl5pPr>
              <a:defRPr sz="1200">
                <a:solidFill>
                  <a:srgbClr val="5F5F5F"/>
                </a:solidFill>
                <a:latin typeface="Helvetica Neue Light"/>
                <a:cs typeface="Helvetica Neue Light"/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780109"/>
            <a:ext cx="2133600" cy="38946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5F5F5F"/>
                </a:solidFill>
                <a:latin typeface="Helvetica Neue Light"/>
                <a:ea typeface="+mn-ea"/>
                <a:cs typeface="Helvetica Neue Light"/>
              </a:defRPr>
            </a:lvl1pPr>
          </a:lstStyle>
          <a:p>
            <a:pPr defTabSz="457200">
              <a:defRPr/>
            </a:pPr>
            <a:fld id="{7347FB7A-FDA2-5F4B-8966-2FDD47127F70}" type="datetime1">
              <a:rPr lang="en-US"/>
              <a:pPr defTabSz="457200">
                <a:defRPr/>
              </a:pPr>
              <a:t>1/23/2019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780109"/>
            <a:ext cx="2895600" cy="389467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5F5F5F"/>
                </a:solidFill>
                <a:latin typeface="Helvetica Neue Light"/>
                <a:ea typeface="+mn-ea"/>
                <a:cs typeface="Helvetica Neue Light"/>
              </a:defRPr>
            </a:lvl1pPr>
          </a:lstStyle>
          <a:p>
            <a:pPr defTabSz="457200"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780109"/>
            <a:ext cx="2133600" cy="389467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5F5F5F"/>
                </a:solidFill>
                <a:latin typeface="Helvetica Neue Light"/>
                <a:ea typeface="+mn-ea"/>
                <a:cs typeface="Helvetica Neue Light"/>
              </a:defRPr>
            </a:lvl1pPr>
          </a:lstStyle>
          <a:p>
            <a:pPr defTabSz="457200">
              <a:defRPr/>
            </a:pPr>
            <a:fld id="{9E10D9DA-A718-4644-B1E4-DA9B9D5F6277}" type="slidenum">
              <a:rPr lang="en-US"/>
              <a:pPr defTabSz="457200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175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" descr="BigRibbon_Cut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5" y="6136643"/>
            <a:ext cx="9034463" cy="1095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NAAEE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4550"/>
            <a:ext cx="2470150" cy="57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Small_Ribbon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0" y="418254"/>
            <a:ext cx="5575300" cy="553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689600"/>
            <a:ext cx="5486400" cy="447040"/>
          </a:xfrm>
          <a:prstGeom prst="rect">
            <a:avLst/>
          </a:prstGeom>
        </p:spPr>
        <p:txBody>
          <a:bodyPr anchor="b"/>
          <a:lstStyle>
            <a:lvl1pPr algn="l">
              <a:defRPr sz="1500" b="1">
                <a:solidFill>
                  <a:srgbClr val="1A809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094654"/>
            <a:ext cx="5486400" cy="35170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6145107"/>
            <a:ext cx="5486400" cy="41147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solidFill>
                  <a:srgbClr val="5F5F5F"/>
                </a:solidFill>
                <a:latin typeface="Helvetica Neue Light"/>
                <a:cs typeface="Helvetica Neue Light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3"/>
          </p:nvPr>
        </p:nvSpPr>
        <p:spPr>
          <a:xfrm>
            <a:off x="533400" y="1192109"/>
            <a:ext cx="8153400" cy="902547"/>
          </a:xfrm>
          <a:prstGeom prst="rect">
            <a:avLst/>
          </a:prstGeom>
        </p:spPr>
        <p:txBody>
          <a:bodyPr vert="horz"/>
          <a:lstStyle>
            <a:lvl1pPr algn="ctr">
              <a:buNone/>
              <a:defRPr sz="3300" b="1">
                <a:solidFill>
                  <a:srgbClr val="1A809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4"/>
          </p:nvPr>
        </p:nvSpPr>
        <p:spPr>
          <a:xfrm>
            <a:off x="457200" y="6780109"/>
            <a:ext cx="2133600" cy="389467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5F5F5F"/>
                </a:solidFill>
                <a:latin typeface="Helvetica Neue Light"/>
                <a:ea typeface="+mn-ea"/>
                <a:cs typeface="Helvetica Neue Light"/>
              </a:defRPr>
            </a:lvl1pPr>
          </a:lstStyle>
          <a:p>
            <a:pPr defTabSz="457200">
              <a:defRPr/>
            </a:pPr>
            <a:fld id="{7347FB7A-FDA2-5F4B-8966-2FDD47127F70}" type="datetime1">
              <a:rPr lang="en-US"/>
              <a:pPr defTabSz="457200">
                <a:defRPr/>
              </a:pPr>
              <a:t>1/23/2019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3124200" y="6780109"/>
            <a:ext cx="2895600" cy="389467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5F5F5F"/>
                </a:solidFill>
                <a:latin typeface="Helvetica Neue Light"/>
                <a:ea typeface="+mn-ea"/>
                <a:cs typeface="Helvetica Neue Light"/>
              </a:defRPr>
            </a:lvl1pPr>
          </a:lstStyle>
          <a:p>
            <a:pPr defTabSz="457200"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6553200" y="6780109"/>
            <a:ext cx="2133600" cy="389467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50">
                <a:solidFill>
                  <a:srgbClr val="5F5F5F"/>
                </a:solidFill>
                <a:latin typeface="Helvetica Neue Light"/>
                <a:ea typeface="+mn-ea"/>
                <a:cs typeface="Helvetica Neue Light"/>
              </a:defRPr>
            </a:lvl1pPr>
          </a:lstStyle>
          <a:p>
            <a:pPr defTabSz="457200">
              <a:defRPr/>
            </a:pPr>
            <a:fld id="{B9E3DB31-01B8-466B-B464-29E9FE4EF5F7}" type="slidenum">
              <a:rPr lang="en-US"/>
              <a:pPr defTabSz="457200"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267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8E1FF3-A352-4C3C-B6DA-F50121E99189}" type="datetimeFigureOut">
              <a:rPr lang="en-US" smtClean="0"/>
              <a:pPr>
                <a:defRPr/>
              </a:pPr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77BB8F-05D8-43AF-BA12-3A7F2322E6D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006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700695"/>
            <a:ext cx="777240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100496"/>
            <a:ext cx="7772400" cy="16001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6F6750D-40DB-4B20-BB43-D872EBA15EE7}" type="datetimeFigureOut">
              <a:rPr lang="en-US" smtClean="0"/>
              <a:pPr>
                <a:defRPr/>
              </a:pPr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DE8861-566C-41FB-BDA5-29E35C82DF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2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06880"/>
            <a:ext cx="4038600" cy="4827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6880"/>
            <a:ext cx="4038600" cy="4827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B59C9F-8D2A-42C8-864B-46CE7BE1759D}" type="datetimeFigureOut">
              <a:rPr lang="en-US" smtClean="0"/>
              <a:pPr>
                <a:defRPr/>
              </a:pPr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81F258-2B97-4227-8B25-AF7EA2ED48B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935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7455"/>
            <a:ext cx="4040188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19868"/>
            <a:ext cx="4040188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637455"/>
            <a:ext cx="4041775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319868"/>
            <a:ext cx="4041775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EE1B9E-A8CF-402B-980A-E3DDA28E1BA4}" type="datetimeFigureOut">
              <a:rPr lang="en-US" smtClean="0"/>
              <a:pPr>
                <a:defRPr/>
              </a:pPr>
              <a:t>1/23/2019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192140-78F8-4A61-8890-706C9B81B74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68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0D398A-824F-4957-A414-FB2D2A94050D}" type="datetimeFigureOut">
              <a:rPr lang="en-US" smtClean="0"/>
              <a:pPr>
                <a:defRPr/>
              </a:pPr>
              <a:t>1/23/2019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FDD2AA-0CD0-4456-AA97-E98B96A240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7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F38A69-097D-4ADA-8E10-E50E8652F8E2}" type="datetimeFigureOut">
              <a:rPr lang="en-US" smtClean="0"/>
              <a:pPr>
                <a:defRPr/>
              </a:pPr>
              <a:t>1/23/2019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7F08FA-9150-4D13-B41E-4F19EFBA5A9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42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91253"/>
            <a:ext cx="3008313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91255"/>
            <a:ext cx="5111750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530775"/>
            <a:ext cx="3008313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5C1F73-2D68-4341-9146-80CC18613909}" type="datetimeFigureOut">
              <a:rPr lang="en-US" smtClean="0"/>
              <a:pPr>
                <a:defRPr/>
              </a:pPr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F7ACB7-47B7-4D35-9771-E6EA0842987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140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20641"/>
            <a:ext cx="548640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53627"/>
            <a:ext cx="548640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25162"/>
            <a:ext cx="548640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9B0335-D235-4039-9F0E-2A664BFB2A81}" type="datetimeFigureOut">
              <a:rPr lang="en-US" smtClean="0"/>
              <a:pPr>
                <a:defRPr/>
              </a:pPr>
              <a:t>1/23/2019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D59866-62E3-4907-89A2-8714E556245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018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92947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6880"/>
            <a:ext cx="8229600" cy="4827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780108"/>
            <a:ext cx="21336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EBEAE3B-67F9-42A5-A7EF-0A019A78F459}" type="datetimeFigureOut">
              <a:rPr lang="en-US" smtClean="0"/>
              <a:pPr>
                <a:defRPr/>
              </a:pPr>
              <a:t>1/23/2019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780108"/>
            <a:ext cx="28956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780108"/>
            <a:ext cx="21336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B7E532B-52C2-488A-9445-CC83374274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658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675" r:id="rId12"/>
    <p:sldLayoutId id="2147483677" r:id="rId13"/>
    <p:sldLayoutId id="2147483678" r:id="rId14"/>
    <p:sldLayoutId id="2147483680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077" y="4439141"/>
            <a:ext cx="7620000" cy="188298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5200" b="1" dirty="0" smtClean="0"/>
              <a:t>9 KEY ELEMENTS OF DELIBERATIVE FORUMS:</a:t>
            </a:r>
          </a:p>
          <a:p>
            <a:pPr marL="0" indent="0">
              <a:buNone/>
            </a:pPr>
            <a:r>
              <a:rPr lang="en-US" sz="5200" b="1" dirty="0" smtClean="0">
                <a:solidFill>
                  <a:srgbClr val="0070C0"/>
                </a:solidFill>
              </a:rPr>
              <a:t>A SHORT COURSE IN NIF MODERATING</a:t>
            </a:r>
            <a:endParaRPr lang="en-US" sz="3600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388" y="363806"/>
            <a:ext cx="2820105" cy="393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77" y="363806"/>
            <a:ext cx="5141790" cy="384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80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PPT pic4.jpg"/>
          <p:cNvPicPr>
            <a:picLocks noChangeAspect="1"/>
          </p:cNvPicPr>
          <p:nvPr/>
        </p:nvPicPr>
        <p:blipFill>
          <a:blip r:embed="rId3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1" y="212947"/>
            <a:ext cx="5885411" cy="1733860"/>
          </a:xfrm>
          <a:prstGeom prst="rect">
            <a:avLst/>
          </a:prstGeom>
        </p:spPr>
      </p:pic>
      <p:pic>
        <p:nvPicPr>
          <p:cNvPr id="19" name="Picture 18" descr="PPT pic3.jpg"/>
          <p:cNvPicPr>
            <a:picLocks noChangeAspect="1"/>
          </p:cNvPicPr>
          <p:nvPr/>
        </p:nvPicPr>
        <p:blipFill>
          <a:blip r:embed="rId4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080" y="5403494"/>
            <a:ext cx="3169920" cy="1911706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546100" y="3360420"/>
            <a:ext cx="8128000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1"/>
          <p:cNvSpPr txBox="1">
            <a:spLocks/>
          </p:cNvSpPr>
          <p:nvPr/>
        </p:nvSpPr>
        <p:spPr>
          <a:xfrm>
            <a:off x="2082805" y="4912269"/>
            <a:ext cx="6742815" cy="164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en-US" sz="900" b="1" dirty="0">
              <a:solidFill>
                <a:srgbClr val="E68323"/>
              </a:solidFill>
              <a:latin typeface="Helvetica Neue Light"/>
              <a:ea typeface="ＭＳ Ｐゴシック" charset="-128"/>
              <a:cs typeface="Helvetica Neue Light"/>
            </a:endParaRPr>
          </a:p>
        </p:txBody>
      </p:sp>
      <p:sp>
        <p:nvSpPr>
          <p:cNvPr id="21" name="Content Placeholder 1"/>
          <p:cNvSpPr txBox="1">
            <a:spLocks/>
          </p:cNvSpPr>
          <p:nvPr/>
        </p:nvSpPr>
        <p:spPr>
          <a:xfrm>
            <a:off x="1622316" y="6346345"/>
            <a:ext cx="5213577" cy="87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en-US" b="1" dirty="0">
              <a:solidFill>
                <a:srgbClr val="41AFB7"/>
              </a:solidFill>
              <a:latin typeface="Helvetica Neue Light"/>
              <a:ea typeface="MS PGothic" charset="0"/>
              <a:cs typeface="Helvetica Neue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611661"/>
            <a:ext cx="8801100" cy="1473201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WHY </a:t>
            </a:r>
            <a:r>
              <a:rPr lang="en-US" sz="3600" b="1" dirty="0" smtClean="0">
                <a:solidFill>
                  <a:srgbClr val="0070C0"/>
                </a:solidFill>
              </a:rPr>
              <a:t>DELIBERATE?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br>
              <a:rPr lang="en-US" sz="3200" b="1" dirty="0" smtClean="0">
                <a:solidFill>
                  <a:srgbClr val="0070C0"/>
                </a:solidFill>
              </a:rPr>
            </a:br>
            <a:r>
              <a:rPr lang="en-US" sz="3200" b="1" dirty="0" smtClean="0">
                <a:solidFill>
                  <a:srgbClr val="0070C0"/>
                </a:solidFill>
              </a:rPr>
              <a:t/>
            </a:r>
            <a:br>
              <a:rPr lang="en-US" sz="3200" b="1" dirty="0" smtClean="0">
                <a:solidFill>
                  <a:srgbClr val="0070C0"/>
                </a:solidFill>
              </a:rPr>
            </a:br>
            <a:r>
              <a:rPr lang="en-US" sz="3200" dirty="0" smtClean="0">
                <a:solidFill>
                  <a:srgbClr val="0070C0"/>
                </a:solidFill>
              </a:rPr>
              <a:t>Deliberation is a conversation in which </a:t>
            </a:r>
            <a:r>
              <a:rPr lang="en-US" sz="3100" dirty="0" smtClean="0">
                <a:solidFill>
                  <a:srgbClr val="0070C0"/>
                </a:solidFill>
              </a:rPr>
              <a:t>people tackle controversial problems that </a:t>
            </a:r>
            <a:r>
              <a:rPr lang="en-US" sz="3100" dirty="0">
                <a:solidFill>
                  <a:srgbClr val="0070C0"/>
                </a:solidFill>
              </a:rPr>
              <a:t>are </a:t>
            </a:r>
            <a:r>
              <a:rPr lang="en-US" sz="3100" dirty="0" smtClean="0">
                <a:solidFill>
                  <a:srgbClr val="0070C0"/>
                </a:solidFill>
              </a:rPr>
              <a:t>not </a:t>
            </a:r>
            <a:r>
              <a:rPr lang="en-US" sz="3100" dirty="0">
                <a:solidFill>
                  <a:srgbClr val="0070C0"/>
                </a:solidFill>
              </a:rPr>
              <a:t>easily </a:t>
            </a:r>
            <a:r>
              <a:rPr lang="en-US" sz="3100" dirty="0" smtClean="0">
                <a:solidFill>
                  <a:srgbClr val="0070C0"/>
                </a:solidFill>
              </a:rPr>
              <a:t>solved and weigh different approaches with an open </a:t>
            </a:r>
            <a:r>
              <a:rPr lang="en-US" sz="3100" dirty="0">
                <a:solidFill>
                  <a:srgbClr val="0070C0"/>
                </a:solidFill>
              </a:rPr>
              <a:t>mind</a:t>
            </a:r>
            <a:r>
              <a:rPr lang="en-US" sz="3100" b="1" dirty="0">
                <a:solidFill>
                  <a:srgbClr val="0070C0"/>
                </a:solidFill>
              </a:rPr>
              <a:t/>
            </a:r>
            <a:br>
              <a:rPr lang="en-US" sz="3100" b="1" dirty="0">
                <a:solidFill>
                  <a:srgbClr val="0070C0"/>
                </a:solidFill>
              </a:rPr>
            </a:br>
            <a:endParaRPr lang="en-US" sz="3100" b="1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66750" y="3098308"/>
            <a:ext cx="7886700" cy="3627917"/>
          </a:xfrm>
        </p:spPr>
        <p:txBody>
          <a:bodyPr>
            <a:normAutofit fontScale="92500" lnSpcReduction="10000"/>
          </a:bodyPr>
          <a:lstStyle/>
          <a:p>
            <a:pPr marL="137160" indent="0" algn="ctr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None/>
            </a:pPr>
            <a:endParaRPr lang="en-US" sz="2000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137160" indent="0" algn="ctr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None/>
            </a:pPr>
            <a:r>
              <a:rPr lang="en-US" sz="1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Deliberating asks us to think about questions like these: </a:t>
            </a:r>
          </a:p>
          <a:p>
            <a:pPr marL="137160" indent="0" algn="ctr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None/>
            </a:pPr>
            <a:endParaRPr lang="en-US" sz="1800" b="1" dirty="0" smtClean="0">
              <a:solidFill>
                <a:srgbClr val="0070C0"/>
              </a:solidFill>
            </a:endParaRPr>
          </a:p>
          <a:p>
            <a:pPr marL="137160" indent="0" algn="ctr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“What should we do?”</a:t>
            </a:r>
          </a:p>
          <a:p>
            <a:pPr marL="137160" indent="0" algn="ctr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“How would different solutions affect the things I care most about?”</a:t>
            </a:r>
          </a:p>
          <a:p>
            <a:pPr marL="137160" indent="0" algn="ctr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“Could there be unintended consequences I haven’t considered?”</a:t>
            </a:r>
          </a:p>
          <a:p>
            <a:pPr marL="137160" indent="0" algn="ctr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None/>
            </a:pPr>
            <a:r>
              <a:rPr lang="en-US" sz="1800" b="1" dirty="0" smtClean="0">
                <a:solidFill>
                  <a:srgbClr val="0070C0"/>
                </a:solidFill>
              </a:rPr>
              <a:t>“No solution is perfect. What trade-offs can I accept?”</a:t>
            </a:r>
          </a:p>
          <a:p>
            <a:pPr marL="137160" indent="0" algn="ctr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None/>
            </a:pPr>
            <a:endParaRPr lang="en-US" sz="1800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137160" indent="0" algn="ctr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None/>
            </a:pPr>
            <a:r>
              <a:rPr lang="en-US" sz="1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Deliberation happens all the time:</a:t>
            </a:r>
          </a:p>
          <a:p>
            <a:pPr marL="137160" indent="0" algn="ctr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None/>
            </a:pPr>
            <a:r>
              <a:rPr lang="en-US" sz="1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We routinely deliberate about personal, family, and work decisions.</a:t>
            </a:r>
          </a:p>
          <a:p>
            <a:pPr marL="137160" indent="0" algn="ctr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None/>
            </a:pPr>
            <a:r>
              <a:rPr lang="en-US" sz="1800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It’s essential for our politics as well </a:t>
            </a:r>
            <a:endParaRPr lang="en-US" sz="18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0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PPT pic4.jpg"/>
          <p:cNvPicPr>
            <a:picLocks noChangeAspect="1"/>
          </p:cNvPicPr>
          <p:nvPr/>
        </p:nvPicPr>
        <p:blipFill>
          <a:blip r:embed="rId3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1" y="212947"/>
            <a:ext cx="5885411" cy="1733860"/>
          </a:xfrm>
          <a:prstGeom prst="rect">
            <a:avLst/>
          </a:prstGeom>
        </p:spPr>
      </p:pic>
      <p:pic>
        <p:nvPicPr>
          <p:cNvPr id="19" name="Picture 18" descr="PPT pic3.jpg"/>
          <p:cNvPicPr>
            <a:picLocks noChangeAspect="1"/>
          </p:cNvPicPr>
          <p:nvPr/>
        </p:nvPicPr>
        <p:blipFill>
          <a:blip r:embed="rId4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080" y="5403494"/>
            <a:ext cx="3169920" cy="1911706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546100" y="2913232"/>
            <a:ext cx="8128000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1"/>
          <p:cNvSpPr txBox="1">
            <a:spLocks/>
          </p:cNvSpPr>
          <p:nvPr/>
        </p:nvSpPr>
        <p:spPr>
          <a:xfrm>
            <a:off x="2082805" y="4912269"/>
            <a:ext cx="6742815" cy="164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en-US" sz="900" b="1" dirty="0">
              <a:solidFill>
                <a:srgbClr val="E68323"/>
              </a:solidFill>
              <a:latin typeface="Helvetica Neue Light"/>
              <a:ea typeface="ＭＳ Ｐゴシック" charset="-128"/>
              <a:cs typeface="Helvetica Neue Light"/>
            </a:endParaRPr>
          </a:p>
        </p:txBody>
      </p:sp>
      <p:sp>
        <p:nvSpPr>
          <p:cNvPr id="21" name="Content Placeholder 1"/>
          <p:cNvSpPr txBox="1">
            <a:spLocks/>
          </p:cNvSpPr>
          <p:nvPr/>
        </p:nvSpPr>
        <p:spPr>
          <a:xfrm>
            <a:off x="1622316" y="6346345"/>
            <a:ext cx="5213577" cy="87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en-US" b="1" dirty="0">
              <a:solidFill>
                <a:srgbClr val="41AFB7"/>
              </a:solidFill>
              <a:latin typeface="Helvetica Neue Light"/>
              <a:ea typeface="MS PGothic" charset="0"/>
              <a:cs typeface="Helvetica Neue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832624"/>
            <a:ext cx="8801100" cy="224034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</a:rPr>
              <a:t>NIF FORUM DESIGN―4 KEY ELEMENTS</a:t>
            </a:r>
            <a:r>
              <a:rPr lang="en-US" sz="4000" b="1" dirty="0"/>
              <a:t/>
            </a:r>
            <a:br>
              <a:rPr lang="en-US" sz="4000" b="1" dirty="0"/>
            </a:br>
            <a:r>
              <a:rPr lang="en-US" sz="2400" b="1" dirty="0" smtClean="0">
                <a:solidFill>
                  <a:schemeClr val="bg1">
                    <a:lumMod val="50000"/>
                  </a:schemeClr>
                </a:solidFill>
              </a:rPr>
              <a:t>These four elements can help participants deliberate:  </a:t>
            </a:r>
            <a:endParaRPr lang="en-US" sz="2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66750" y="2566487"/>
            <a:ext cx="7886700" cy="4159741"/>
          </a:xfrm>
        </p:spPr>
        <p:txBody>
          <a:bodyPr>
            <a:normAutofit fontScale="92500" lnSpcReduction="10000"/>
          </a:bodyPr>
          <a:lstStyle/>
          <a:p>
            <a:pPr marL="137160" indent="0">
              <a:lnSpc>
                <a:spcPct val="100000"/>
              </a:lnSpc>
              <a:buNone/>
            </a:pPr>
            <a:endParaRPr lang="en-US" sz="2000" dirty="0" smtClean="0">
              <a:solidFill>
                <a:srgbClr val="FF0000"/>
              </a:solidFill>
            </a:endParaRPr>
          </a:p>
          <a:p>
            <a:pPr marL="59436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GROUND RULES: </a:t>
            </a:r>
            <a:r>
              <a:rPr lang="en-US" sz="2000" dirty="0" smtClean="0"/>
              <a:t>Take a few moments to help participants understand the distinctive </a:t>
            </a:r>
            <a:r>
              <a:rPr lang="en-US" sz="2000" dirty="0"/>
              <a:t>goal of deliberative forums and consider </a:t>
            </a:r>
            <a:r>
              <a:rPr lang="en-US" sz="2000" dirty="0" smtClean="0"/>
              <a:t>ground </a:t>
            </a:r>
            <a:r>
              <a:rPr lang="en-US" sz="2000" dirty="0"/>
              <a:t>rules for the conversation</a:t>
            </a:r>
          </a:p>
          <a:p>
            <a:pPr marL="59436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THE PERSONAL STAKE: </a:t>
            </a:r>
            <a:r>
              <a:rPr lang="en-US" sz="2000" dirty="0" smtClean="0"/>
              <a:t>Ask participants to talk about their personal experiences </a:t>
            </a:r>
            <a:r>
              <a:rPr lang="en-US" sz="2000" dirty="0"/>
              <a:t>and </a:t>
            </a:r>
            <a:r>
              <a:rPr lang="en-US" sz="2000" b="1" dirty="0">
                <a:solidFill>
                  <a:srgbClr val="0070C0"/>
                </a:solidFill>
              </a:rPr>
              <a:t>LISTEN</a:t>
            </a:r>
            <a:r>
              <a:rPr lang="en-US" sz="2000" b="1" dirty="0"/>
              <a:t> </a:t>
            </a:r>
            <a:r>
              <a:rPr lang="en-US" sz="2000" dirty="0"/>
              <a:t>to those of </a:t>
            </a:r>
            <a:r>
              <a:rPr lang="en-US" sz="2000" dirty="0" smtClean="0"/>
              <a:t>other </a:t>
            </a:r>
            <a:r>
              <a:rPr lang="en-US" sz="2000" dirty="0"/>
              <a:t>participants</a:t>
            </a:r>
          </a:p>
          <a:p>
            <a:pPr marL="59436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WEIGHING OPTIONS: </a:t>
            </a:r>
            <a:r>
              <a:rPr lang="en-US" sz="2000" dirty="0" smtClean="0"/>
              <a:t> Ask participants to work through the options </a:t>
            </a:r>
            <a:r>
              <a:rPr lang="en-US" sz="2000" dirty="0"/>
              <a:t>and proposals in the issue </a:t>
            </a:r>
            <a:r>
              <a:rPr lang="en-US" sz="2000" dirty="0" smtClean="0"/>
              <a:t>guide and </a:t>
            </a:r>
            <a:r>
              <a:rPr lang="en-US" sz="2000" dirty="0"/>
              <a:t>wrestle with </a:t>
            </a:r>
            <a:r>
              <a:rPr lang="en-US" sz="2000" dirty="0" smtClean="0"/>
              <a:t>benefits and </a:t>
            </a:r>
            <a:r>
              <a:rPr lang="en-US" sz="2000" dirty="0"/>
              <a:t>trade-offs</a:t>
            </a:r>
          </a:p>
          <a:p>
            <a:pPr marL="59436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2000" b="1" dirty="0" smtClean="0">
                <a:solidFill>
                  <a:srgbClr val="0070C0"/>
                </a:solidFill>
              </a:rPr>
              <a:t>REFLECTIONS: </a:t>
            </a:r>
            <a:r>
              <a:rPr lang="en-US" sz="2000" dirty="0" smtClean="0"/>
              <a:t>Allow time for participants to reflect on their deliberations. This includes identifying </a:t>
            </a:r>
            <a:r>
              <a:rPr lang="en-US" sz="2000" b="1" dirty="0" smtClean="0">
                <a:solidFill>
                  <a:srgbClr val="0070C0"/>
                </a:solidFill>
              </a:rPr>
              <a:t>POINTS OF AGREEMENT</a:t>
            </a:r>
            <a:r>
              <a:rPr lang="en-US" sz="2000" b="1" dirty="0" smtClean="0"/>
              <a:t>, </a:t>
            </a:r>
            <a:r>
              <a:rPr lang="en-US" sz="2000" dirty="0" smtClean="0"/>
              <a:t>but it’s just as important to talk about areas where participants have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070C0"/>
                </a:solidFill>
              </a:rPr>
              <a:t>SECOND THOUGHTS </a:t>
            </a:r>
            <a:r>
              <a:rPr lang="en-US" sz="2000" dirty="0" smtClean="0"/>
              <a:t>after hearing from others. Ask participants if there are areas where they are </a:t>
            </a:r>
            <a:r>
              <a:rPr lang="en-US" sz="2000" b="1" dirty="0" smtClean="0">
                <a:solidFill>
                  <a:srgbClr val="0070C0"/>
                </a:solidFill>
              </a:rPr>
              <a:t>UNDECIDED, HAVE MORE QUESTIONS, OR WANT TO DELIBERATE MORE. 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89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PPT pic4.jpg"/>
          <p:cNvPicPr>
            <a:picLocks noChangeAspect="1"/>
          </p:cNvPicPr>
          <p:nvPr/>
        </p:nvPicPr>
        <p:blipFill>
          <a:blip r:embed="rId2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0"/>
            <a:ext cx="5885411" cy="1733860"/>
          </a:xfrm>
          <a:prstGeom prst="rect">
            <a:avLst/>
          </a:prstGeom>
        </p:spPr>
      </p:pic>
      <p:pic>
        <p:nvPicPr>
          <p:cNvPr id="19" name="Picture 18" descr="PPT pic3.jpg"/>
          <p:cNvPicPr>
            <a:picLocks noChangeAspect="1"/>
          </p:cNvPicPr>
          <p:nvPr/>
        </p:nvPicPr>
        <p:blipFill>
          <a:blip r:embed="rId3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080" y="5403494"/>
            <a:ext cx="3169920" cy="1911706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546100" y="2484157"/>
            <a:ext cx="8128000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1"/>
          <p:cNvSpPr txBox="1">
            <a:spLocks/>
          </p:cNvSpPr>
          <p:nvPr/>
        </p:nvSpPr>
        <p:spPr>
          <a:xfrm>
            <a:off x="2082805" y="4912269"/>
            <a:ext cx="6742815" cy="164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en-US" sz="900" b="1" dirty="0">
              <a:solidFill>
                <a:srgbClr val="E68323"/>
              </a:solidFill>
              <a:latin typeface="Helvetica Neue Light"/>
              <a:ea typeface="ＭＳ Ｐゴシック" charset="-128"/>
              <a:cs typeface="Helvetica Neue Light"/>
            </a:endParaRPr>
          </a:p>
        </p:txBody>
      </p:sp>
      <p:sp>
        <p:nvSpPr>
          <p:cNvPr id="21" name="Content Placeholder 1"/>
          <p:cNvSpPr txBox="1">
            <a:spLocks/>
          </p:cNvSpPr>
          <p:nvPr/>
        </p:nvSpPr>
        <p:spPr>
          <a:xfrm>
            <a:off x="1622316" y="6346345"/>
            <a:ext cx="5213577" cy="87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en-US" b="1" dirty="0">
              <a:solidFill>
                <a:srgbClr val="41AFB7"/>
              </a:solidFill>
              <a:latin typeface="Helvetica Neue Light"/>
              <a:ea typeface="MS PGothic" charset="0"/>
              <a:cs typeface="Helvetica Neue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0221"/>
            <a:ext cx="7886700" cy="197573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accent2"/>
                </a:solidFill>
              </a:rPr>
              <a:t/>
            </a:r>
            <a:br>
              <a:rPr lang="en-US" sz="3200" b="1" dirty="0" smtClean="0">
                <a:solidFill>
                  <a:schemeClr val="accent2"/>
                </a:solidFill>
              </a:rPr>
            </a:br>
            <a:r>
              <a:rPr lang="en-US" sz="3200" b="1" dirty="0" smtClean="0">
                <a:solidFill>
                  <a:srgbClr val="0070C0"/>
                </a:solidFill>
              </a:rPr>
              <a:t>WHAT ARE SOME GROUND </a:t>
            </a:r>
            <a:r>
              <a:rPr lang="en-US" sz="3200" b="1" dirty="0">
                <a:solidFill>
                  <a:srgbClr val="0070C0"/>
                </a:solidFill>
              </a:rPr>
              <a:t>RULES </a:t>
            </a:r>
            <a:br>
              <a:rPr lang="en-US" sz="3200" b="1" dirty="0">
                <a:solidFill>
                  <a:srgbClr val="0070C0"/>
                </a:solidFill>
              </a:rPr>
            </a:br>
            <a:r>
              <a:rPr lang="en-US" sz="3200" b="1" dirty="0" smtClean="0">
                <a:solidFill>
                  <a:srgbClr val="0070C0"/>
                </a:solidFill>
              </a:rPr>
              <a:t>TO CONSIDER?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709336"/>
            <a:ext cx="8229600" cy="3825249"/>
          </a:xfrm>
        </p:spPr>
        <p:txBody>
          <a:bodyPr>
            <a:noAutofit/>
          </a:bodyPr>
          <a:lstStyle/>
          <a:p>
            <a:r>
              <a:rPr lang="en-US" sz="2000" dirty="0"/>
              <a:t>Listen to </a:t>
            </a:r>
            <a:r>
              <a:rPr lang="en-US" sz="2000" dirty="0" smtClean="0"/>
              <a:t>others. </a:t>
            </a:r>
            <a:r>
              <a:rPr lang="en-US" sz="2000" dirty="0"/>
              <a:t>Listening is as important as </a:t>
            </a:r>
            <a:r>
              <a:rPr lang="en-US" sz="2000" dirty="0" smtClean="0"/>
              <a:t>speaking.</a:t>
            </a:r>
          </a:p>
          <a:p>
            <a:r>
              <a:rPr lang="en-US" sz="2000" dirty="0"/>
              <a:t>C</a:t>
            </a:r>
            <a:r>
              <a:rPr lang="en-US" sz="2000" dirty="0" smtClean="0"/>
              <a:t>onsider </a:t>
            </a:r>
            <a:r>
              <a:rPr lang="en-US" sz="2000" dirty="0"/>
              <a:t>each approach fairly, looking at its benefits and its </a:t>
            </a:r>
            <a:r>
              <a:rPr lang="en-US" sz="2000" dirty="0" smtClean="0"/>
              <a:t>trade-offs</a:t>
            </a:r>
          </a:p>
          <a:p>
            <a:r>
              <a:rPr lang="en-US" sz="2000" dirty="0" smtClean="0"/>
              <a:t>It’s okay </a:t>
            </a:r>
            <a:r>
              <a:rPr lang="en-US" sz="2000" dirty="0"/>
              <a:t>to disagree, but do so with curiosity, not hostility. Learning more about how others think is one of the most interesting parts of </a:t>
            </a:r>
            <a:r>
              <a:rPr lang="en-US" sz="2000" dirty="0" smtClean="0"/>
              <a:t>a forum.</a:t>
            </a:r>
          </a:p>
          <a:p>
            <a:r>
              <a:rPr lang="en-US" sz="2000" dirty="0" smtClean="0"/>
              <a:t>Keep an open mind. Avoid coming to conclusions until we’ve deliberated on all the options.</a:t>
            </a:r>
            <a:endParaRPr lang="en-US" sz="2000" dirty="0"/>
          </a:p>
          <a:p>
            <a:r>
              <a:rPr lang="en-US" sz="2000" dirty="0" smtClean="0"/>
              <a:t>Others?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958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PPT pic4.jpg"/>
          <p:cNvPicPr>
            <a:picLocks noChangeAspect="1"/>
          </p:cNvPicPr>
          <p:nvPr/>
        </p:nvPicPr>
        <p:blipFill>
          <a:blip r:embed="rId3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1" y="212947"/>
            <a:ext cx="5885411" cy="1733860"/>
          </a:xfrm>
          <a:prstGeom prst="rect">
            <a:avLst/>
          </a:prstGeom>
        </p:spPr>
      </p:pic>
      <p:pic>
        <p:nvPicPr>
          <p:cNvPr id="19" name="Picture 18" descr="PPT pic3.jpg"/>
          <p:cNvPicPr>
            <a:picLocks noChangeAspect="1"/>
          </p:cNvPicPr>
          <p:nvPr/>
        </p:nvPicPr>
        <p:blipFill>
          <a:blip r:embed="rId4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080" y="5403494"/>
            <a:ext cx="3169920" cy="1911706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546100" y="2693883"/>
            <a:ext cx="8128000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1"/>
          <p:cNvSpPr txBox="1">
            <a:spLocks/>
          </p:cNvSpPr>
          <p:nvPr/>
        </p:nvSpPr>
        <p:spPr>
          <a:xfrm>
            <a:off x="2082805" y="4912269"/>
            <a:ext cx="6742815" cy="164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en-US" sz="900" b="1" dirty="0">
              <a:solidFill>
                <a:srgbClr val="E68323"/>
              </a:solidFill>
              <a:latin typeface="Helvetica Neue Light"/>
              <a:ea typeface="ＭＳ Ｐゴシック" charset="-128"/>
              <a:cs typeface="Helvetica Neue Light"/>
            </a:endParaRPr>
          </a:p>
        </p:txBody>
      </p:sp>
      <p:sp>
        <p:nvSpPr>
          <p:cNvPr id="21" name="Content Placeholder 1"/>
          <p:cNvSpPr txBox="1">
            <a:spLocks/>
          </p:cNvSpPr>
          <p:nvPr/>
        </p:nvSpPr>
        <p:spPr>
          <a:xfrm>
            <a:off x="1622316" y="6346345"/>
            <a:ext cx="5213577" cy="87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en-US" b="1" dirty="0">
              <a:solidFill>
                <a:srgbClr val="41AFB7"/>
              </a:solidFill>
              <a:latin typeface="Helvetica Neue Light"/>
              <a:ea typeface="MS PGothic" charset="0"/>
              <a:cs typeface="Helvetica Neue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367" y="1575931"/>
            <a:ext cx="8229600" cy="902547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WHAT KINDS OF QUESTIONS FOSTER DELIBERATION ON THE OPTIONS? 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969703"/>
            <a:ext cx="8229600" cy="3564879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What do you like about this option?</a:t>
            </a:r>
          </a:p>
          <a:p>
            <a:r>
              <a:rPr lang="en-US" sz="2800" dirty="0" smtClean="0"/>
              <a:t>What </a:t>
            </a:r>
            <a:r>
              <a:rPr lang="en-US" sz="2800" dirty="0"/>
              <a:t>worries you about </a:t>
            </a:r>
            <a:r>
              <a:rPr lang="en-US" sz="2800" dirty="0" smtClean="0"/>
              <a:t>it?</a:t>
            </a:r>
            <a:endParaRPr lang="en-US" sz="2800" dirty="0"/>
          </a:p>
          <a:p>
            <a:r>
              <a:rPr lang="en-US" sz="2800" dirty="0"/>
              <a:t>How might people </a:t>
            </a:r>
            <a:r>
              <a:rPr lang="en-US" sz="2800" dirty="0" smtClean="0"/>
              <a:t>who have other life experiences see </a:t>
            </a:r>
            <a:r>
              <a:rPr lang="en-US" sz="2800" dirty="0"/>
              <a:t>this option?</a:t>
            </a:r>
          </a:p>
          <a:p>
            <a:r>
              <a:rPr lang="en-US" sz="2800" dirty="0" smtClean="0"/>
              <a:t>Could this option have any unintended consequences?</a:t>
            </a:r>
          </a:p>
          <a:p>
            <a:r>
              <a:rPr lang="en-US" sz="2800" dirty="0" smtClean="0"/>
              <a:t>Do </a:t>
            </a:r>
            <a:r>
              <a:rPr lang="en-US" sz="2800" dirty="0"/>
              <a:t>you see any gray areas? </a:t>
            </a:r>
            <a:endParaRPr lang="en-US" sz="2800" dirty="0" smtClean="0"/>
          </a:p>
          <a:p>
            <a:r>
              <a:rPr lang="en-US" sz="2800" dirty="0" smtClean="0"/>
              <a:t>Others?</a:t>
            </a:r>
          </a:p>
        </p:txBody>
      </p:sp>
    </p:spTree>
    <p:extLst>
      <p:ext uri="{BB962C8B-B14F-4D97-AF65-F5344CB8AC3E}">
        <p14:creationId xmlns:p14="http://schemas.microsoft.com/office/powerpoint/2010/main" val="362958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PPT pic4.jpg"/>
          <p:cNvPicPr>
            <a:picLocks noChangeAspect="1"/>
          </p:cNvPicPr>
          <p:nvPr/>
        </p:nvPicPr>
        <p:blipFill>
          <a:blip r:embed="rId2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1" y="212947"/>
            <a:ext cx="5885411" cy="1733860"/>
          </a:xfrm>
          <a:prstGeom prst="rect">
            <a:avLst/>
          </a:prstGeom>
        </p:spPr>
      </p:pic>
      <p:pic>
        <p:nvPicPr>
          <p:cNvPr id="19" name="Picture 18" descr="PPT pic3.jpg"/>
          <p:cNvPicPr>
            <a:picLocks noChangeAspect="1"/>
          </p:cNvPicPr>
          <p:nvPr/>
        </p:nvPicPr>
        <p:blipFill>
          <a:blip r:embed="rId3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080" y="5403494"/>
            <a:ext cx="3169920" cy="1911706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546100" y="2227986"/>
            <a:ext cx="8128000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1"/>
          <p:cNvSpPr txBox="1">
            <a:spLocks/>
          </p:cNvSpPr>
          <p:nvPr/>
        </p:nvSpPr>
        <p:spPr>
          <a:xfrm>
            <a:off x="2082805" y="4912269"/>
            <a:ext cx="6742815" cy="164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en-US" sz="900" b="1" dirty="0">
              <a:solidFill>
                <a:srgbClr val="E68323"/>
              </a:solidFill>
              <a:latin typeface="Helvetica Neue Light"/>
              <a:ea typeface="ＭＳ Ｐゴシック" charset="-128"/>
              <a:cs typeface="Helvetica Neue Light"/>
            </a:endParaRPr>
          </a:p>
        </p:txBody>
      </p:sp>
      <p:sp>
        <p:nvSpPr>
          <p:cNvPr id="21" name="Content Placeholder 1"/>
          <p:cNvSpPr txBox="1">
            <a:spLocks/>
          </p:cNvSpPr>
          <p:nvPr/>
        </p:nvSpPr>
        <p:spPr>
          <a:xfrm>
            <a:off x="1622316" y="6346345"/>
            <a:ext cx="5213577" cy="87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en-US" b="1" dirty="0">
              <a:solidFill>
                <a:srgbClr val="41AFB7"/>
              </a:solidFill>
              <a:latin typeface="Helvetica Neue Light"/>
              <a:ea typeface="MS PGothic" charset="0"/>
              <a:cs typeface="Helvetica Neue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0776"/>
            <a:ext cx="7886700" cy="742626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32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WHEN SHOULD I INTERVENE?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64590" y="2539356"/>
            <a:ext cx="7886700" cy="3947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As much as possible, participants should take responsibility for the deliberation. Moderators should intervene when: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Everyone quickly agrees with or rejects an option.</a:t>
            </a:r>
          </a:p>
          <a:p>
            <a:r>
              <a:rPr lang="en-US" sz="2000" dirty="0" smtClean="0"/>
              <a:t>Not enough attention is being paid to the cost, trade-offs, and difficulties of an option or action.</a:t>
            </a:r>
          </a:p>
          <a:p>
            <a:r>
              <a:rPr lang="en-US" sz="2000" dirty="0" smtClean="0"/>
              <a:t>One individual is dominating.</a:t>
            </a:r>
            <a:endParaRPr lang="en-US" sz="1700" dirty="0" smtClean="0"/>
          </a:p>
          <a:p>
            <a:r>
              <a:rPr lang="en-US" sz="2000" dirty="0" smtClean="0"/>
              <a:t>The time allocated for that section is used up.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2958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PPT pic4.jpg"/>
          <p:cNvPicPr>
            <a:picLocks noChangeAspect="1"/>
          </p:cNvPicPr>
          <p:nvPr/>
        </p:nvPicPr>
        <p:blipFill>
          <a:blip r:embed="rId2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1" y="212947"/>
            <a:ext cx="5885411" cy="1733860"/>
          </a:xfrm>
          <a:prstGeom prst="rect">
            <a:avLst/>
          </a:prstGeom>
        </p:spPr>
      </p:pic>
      <p:pic>
        <p:nvPicPr>
          <p:cNvPr id="19" name="Picture 18" descr="PPT pic3.jpg"/>
          <p:cNvPicPr>
            <a:picLocks noChangeAspect="1"/>
          </p:cNvPicPr>
          <p:nvPr/>
        </p:nvPicPr>
        <p:blipFill>
          <a:blip r:embed="rId3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080" y="5403494"/>
            <a:ext cx="3169920" cy="1911706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546100" y="2227986"/>
            <a:ext cx="8128000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1"/>
          <p:cNvSpPr txBox="1">
            <a:spLocks/>
          </p:cNvSpPr>
          <p:nvPr/>
        </p:nvSpPr>
        <p:spPr>
          <a:xfrm>
            <a:off x="2082805" y="4912269"/>
            <a:ext cx="6742815" cy="164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en-US" sz="900" b="1" dirty="0">
              <a:solidFill>
                <a:srgbClr val="E68323"/>
              </a:solidFill>
              <a:latin typeface="Helvetica Neue Light"/>
              <a:ea typeface="ＭＳ Ｐゴシック" charset="-128"/>
              <a:cs typeface="Helvetica Neue Light"/>
            </a:endParaRPr>
          </a:p>
        </p:txBody>
      </p:sp>
      <p:sp>
        <p:nvSpPr>
          <p:cNvPr id="21" name="Content Placeholder 1"/>
          <p:cNvSpPr txBox="1">
            <a:spLocks/>
          </p:cNvSpPr>
          <p:nvPr/>
        </p:nvSpPr>
        <p:spPr>
          <a:xfrm>
            <a:off x="1622316" y="6346345"/>
            <a:ext cx="5213577" cy="87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en-US" b="1" dirty="0">
              <a:solidFill>
                <a:srgbClr val="41AFB7"/>
              </a:solidFill>
              <a:latin typeface="Helvetica Neue Light"/>
              <a:ea typeface="MS PGothic" charset="0"/>
              <a:cs typeface="Helvetica Neue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0776"/>
            <a:ext cx="7886700" cy="74262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IF I NEED TO INTERVENE . . . </a:t>
            </a:r>
            <a:endParaRPr lang="en-US" sz="36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64590" y="2539356"/>
            <a:ext cx="7886700" cy="3947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Go back to the issue guide: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The guides include questions and trade-offs for each choice. Ask the group to take a look at them and talk about them.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Ask questions such as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“What would opponents (or supporters) of this option say?”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“Do you know anyone who would like (or dislike) this option? What would that person say?”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147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PPT pic4.jpg"/>
          <p:cNvPicPr>
            <a:picLocks noChangeAspect="1"/>
          </p:cNvPicPr>
          <p:nvPr/>
        </p:nvPicPr>
        <p:blipFill>
          <a:blip r:embed="rId3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1" y="212947"/>
            <a:ext cx="5885411" cy="1733860"/>
          </a:xfrm>
          <a:prstGeom prst="rect">
            <a:avLst/>
          </a:prstGeom>
        </p:spPr>
      </p:pic>
      <p:pic>
        <p:nvPicPr>
          <p:cNvPr id="19" name="Picture 18" descr="PPT pic3.jpg"/>
          <p:cNvPicPr>
            <a:picLocks noChangeAspect="1"/>
          </p:cNvPicPr>
          <p:nvPr/>
        </p:nvPicPr>
        <p:blipFill>
          <a:blip r:embed="rId4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080" y="5403494"/>
            <a:ext cx="3169920" cy="1911706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546100" y="1848835"/>
            <a:ext cx="8128000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1"/>
          <p:cNvSpPr txBox="1">
            <a:spLocks/>
          </p:cNvSpPr>
          <p:nvPr/>
        </p:nvSpPr>
        <p:spPr>
          <a:xfrm>
            <a:off x="2082805" y="4912269"/>
            <a:ext cx="6742815" cy="1644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en-US" sz="900" b="1" dirty="0">
              <a:solidFill>
                <a:srgbClr val="E68323"/>
              </a:solidFill>
              <a:latin typeface="Helvetica Neue Light"/>
              <a:ea typeface="ＭＳ Ｐゴシック" charset="-128"/>
              <a:cs typeface="Helvetica Neue Light"/>
            </a:endParaRPr>
          </a:p>
        </p:txBody>
      </p:sp>
      <p:sp>
        <p:nvSpPr>
          <p:cNvPr id="21" name="Content Placeholder 1"/>
          <p:cNvSpPr txBox="1">
            <a:spLocks/>
          </p:cNvSpPr>
          <p:nvPr/>
        </p:nvSpPr>
        <p:spPr>
          <a:xfrm>
            <a:off x="1622316" y="6346345"/>
            <a:ext cx="5213577" cy="874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defRPr/>
            </a:pPr>
            <a:endParaRPr lang="en-US" b="1" dirty="0">
              <a:solidFill>
                <a:srgbClr val="41AFB7"/>
              </a:solidFill>
              <a:latin typeface="Helvetica Neue Light"/>
              <a:ea typeface="MS PGothic" charset="0"/>
              <a:cs typeface="Helvetica Neue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</a:rPr>
              <a:t>THE MODERATOR’S ROLE―</a:t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smtClean="0">
                <a:solidFill>
                  <a:srgbClr val="0070C0"/>
                </a:solidFill>
              </a:rPr>
              <a:t>SEVEN RESPONSIBILITIES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11" name="Shape 243"/>
          <p:cNvSpPr txBox="1"/>
          <p:nvPr/>
        </p:nvSpPr>
        <p:spPr>
          <a:xfrm>
            <a:off x="441789" y="2167434"/>
            <a:ext cx="7623424" cy="3933297"/>
          </a:xfrm>
          <a:prstGeom prst="rect">
            <a:avLst/>
          </a:prstGeom>
          <a:noFill/>
          <a:ln>
            <a:noFill/>
          </a:ln>
        </p:spPr>
        <p:txBody>
          <a:bodyPr lIns="95250" tIns="95250" rIns="95250" bIns="95250" anchor="ctr" anchorCtr="0">
            <a:noAutofit/>
          </a:bodyPr>
          <a:lstStyle/>
          <a:p>
            <a:pPr marL="457200" indent="-457200">
              <a:lnSpc>
                <a:spcPct val="90000"/>
              </a:lnSpc>
              <a:spcAft>
                <a:spcPts val="875"/>
              </a:spcAft>
              <a:buSzPct val="100000"/>
              <a:buFont typeface="+mj-lt"/>
              <a:buAutoNum type="arabicPeriod"/>
            </a:pPr>
            <a:r>
              <a:rPr lang="en-US" sz="2000" dirty="0"/>
              <a:t>Explain </a:t>
            </a:r>
            <a:r>
              <a:rPr lang="en-US" sz="2000" dirty="0" smtClean="0"/>
              <a:t>the </a:t>
            </a:r>
            <a:r>
              <a:rPr lang="en-US" sz="2000" dirty="0"/>
              <a:t>purpose of </a:t>
            </a:r>
            <a:r>
              <a:rPr lang="en-US" sz="2000" dirty="0" smtClean="0"/>
              <a:t>deliberative forums and set ground rules. Emphasize listening and reconsidering initial views</a:t>
            </a:r>
            <a:endParaRPr lang="en-US" sz="2000" dirty="0"/>
          </a:p>
          <a:p>
            <a:pPr marL="457200" indent="-457200">
              <a:lnSpc>
                <a:spcPct val="90000"/>
              </a:lnSpc>
              <a:spcAft>
                <a:spcPts val="875"/>
              </a:spcAft>
              <a:buSzPct val="100000"/>
              <a:buFont typeface="+mj-lt"/>
              <a:buAutoNum type="arabicPeriod"/>
            </a:pPr>
            <a:r>
              <a:rPr lang="en-US" sz="2000" dirty="0" smtClean="0">
                <a:ea typeface="Helvetica Neue"/>
                <a:cs typeface="Helvetica Neue Light"/>
                <a:sym typeface="Calibri"/>
              </a:rPr>
              <a:t>Encourage participants to talk about their personal stake—why this issue matters to them, their personal experiences with it</a:t>
            </a:r>
          </a:p>
          <a:p>
            <a:pPr marL="457200" indent="-457200">
              <a:lnSpc>
                <a:spcPct val="90000"/>
              </a:lnSpc>
              <a:spcAft>
                <a:spcPts val="875"/>
              </a:spcAft>
              <a:buSzPct val="100000"/>
              <a:buFont typeface="+mj-lt"/>
              <a:buAutoNum type="arabicPeriod"/>
            </a:pPr>
            <a:r>
              <a:rPr lang="en-US" sz="2000" dirty="0" smtClean="0">
                <a:ea typeface="Helvetica Neue"/>
                <a:cs typeface="Helvetica Neue Light"/>
                <a:sym typeface="Calibri"/>
              </a:rPr>
              <a:t>Insure </a:t>
            </a:r>
            <a:r>
              <a:rPr lang="en-US" sz="2000" dirty="0">
                <a:ea typeface="Helvetica Neue"/>
                <a:cs typeface="Helvetica Neue Light"/>
                <a:sym typeface="Calibri"/>
              </a:rPr>
              <a:t>all options are considered seriously</a:t>
            </a:r>
            <a:r>
              <a:rPr lang="en-US" sz="2000" dirty="0" smtClean="0">
                <a:ea typeface="Helvetica Neue"/>
                <a:cs typeface="Helvetica Neue Light"/>
                <a:sym typeface="Calibri"/>
              </a:rPr>
              <a:t>.</a:t>
            </a:r>
            <a:endParaRPr lang="en-US" sz="2000" dirty="0">
              <a:ea typeface="Helvetica Neue"/>
              <a:cs typeface="Helvetica Neue Light"/>
              <a:sym typeface="Calibri"/>
            </a:endParaRPr>
          </a:p>
          <a:p>
            <a:pPr marL="457200" indent="-457200">
              <a:lnSpc>
                <a:spcPct val="90000"/>
              </a:lnSpc>
              <a:spcAft>
                <a:spcPts val="875"/>
              </a:spcAft>
              <a:buSzPct val="100000"/>
              <a:buFont typeface="+mj-lt"/>
              <a:buAutoNum type="arabicPeriod"/>
            </a:pPr>
            <a:r>
              <a:rPr lang="en-US" sz="2000" dirty="0" smtClean="0">
                <a:ea typeface="Helvetica Neue"/>
                <a:cs typeface="Helvetica Neue Light"/>
                <a:sym typeface="Calibri"/>
              </a:rPr>
              <a:t>If necessary, refer participants back to the issue guide to talk about tradeoffs that aren’t being considered</a:t>
            </a:r>
          </a:p>
          <a:p>
            <a:pPr marL="457200" indent="-457200">
              <a:lnSpc>
                <a:spcPct val="90000"/>
              </a:lnSpc>
              <a:spcAft>
                <a:spcPts val="875"/>
              </a:spcAft>
              <a:buSzPct val="100000"/>
              <a:buFont typeface="+mj-lt"/>
              <a:buAutoNum type="arabicPeriod"/>
            </a:pPr>
            <a:r>
              <a:rPr lang="en-US" sz="2000" dirty="0" smtClean="0">
                <a:ea typeface="Helvetica Neue"/>
                <a:cs typeface="Helvetica Neue Light"/>
                <a:sym typeface="Calibri"/>
              </a:rPr>
              <a:t>Keep track of time: All segments of the forum design are important</a:t>
            </a:r>
          </a:p>
          <a:p>
            <a:pPr marL="457200" indent="-457200">
              <a:lnSpc>
                <a:spcPct val="90000"/>
              </a:lnSpc>
              <a:spcAft>
                <a:spcPts val="875"/>
              </a:spcAft>
              <a:buSzPct val="100000"/>
              <a:buFont typeface="+mj-lt"/>
              <a:buAutoNum type="arabicPeriod"/>
            </a:pPr>
            <a:r>
              <a:rPr lang="en-US" sz="2000" dirty="0">
                <a:ea typeface="Helvetica Neue"/>
                <a:cs typeface="Helvetica Neue Light"/>
                <a:sym typeface="Calibri"/>
              </a:rPr>
              <a:t>Stay </a:t>
            </a:r>
            <a:r>
              <a:rPr lang="en-US" sz="2000" dirty="0" smtClean="0">
                <a:ea typeface="Helvetica Neue"/>
                <a:cs typeface="Helvetica Neue Light"/>
                <a:sym typeface="Calibri"/>
              </a:rPr>
              <a:t>neutral. Avoid </a:t>
            </a:r>
            <a:r>
              <a:rPr lang="en-US" sz="2000" dirty="0">
                <a:ea typeface="Helvetica Neue"/>
                <a:cs typeface="Helvetica Neue Light"/>
                <a:sym typeface="Calibri"/>
              </a:rPr>
              <a:t>being an expert. </a:t>
            </a:r>
          </a:p>
          <a:p>
            <a:pPr marL="457200" indent="-457200">
              <a:lnSpc>
                <a:spcPct val="90000"/>
              </a:lnSpc>
              <a:spcAft>
                <a:spcPts val="875"/>
              </a:spcAft>
              <a:buSzPct val="100000"/>
              <a:buFont typeface="+mj-lt"/>
              <a:buAutoNum type="arabicPeriod"/>
            </a:pPr>
            <a:r>
              <a:rPr lang="en-US" sz="2000" u="none" strike="noStrike" cap="none" baseline="0" dirty="0" smtClean="0">
                <a:ea typeface="Helvetica Neue"/>
                <a:cs typeface="Helvetica Neue Light"/>
                <a:sym typeface="Calibri"/>
              </a:rPr>
              <a:t>Make sure participants</a:t>
            </a:r>
            <a:r>
              <a:rPr lang="en-US" sz="2000" u="none" strike="noStrike" cap="none" dirty="0" smtClean="0">
                <a:ea typeface="Helvetica Neue"/>
                <a:cs typeface="Helvetica Neue Light"/>
                <a:sym typeface="Calibri"/>
              </a:rPr>
              <a:t> reflect on what they’ve heard</a:t>
            </a:r>
          </a:p>
          <a:p>
            <a:pPr marL="914400" lvl="1" indent="-457200">
              <a:lnSpc>
                <a:spcPct val="90000"/>
              </a:lnSpc>
              <a:spcAft>
                <a:spcPts val="875"/>
              </a:spcAft>
              <a:buSzPct val="100000"/>
              <a:buFont typeface="Wingdings" panose="05000000000000000000" pitchFamily="2" charset="2"/>
              <a:buChar char="ü"/>
            </a:pPr>
            <a:r>
              <a:rPr lang="en-US" sz="2000" u="none" strike="noStrike" cap="none" dirty="0" smtClean="0">
                <a:ea typeface="Helvetica Neue"/>
                <a:cs typeface="Helvetica Neue Light"/>
                <a:sym typeface="Calibri"/>
              </a:rPr>
              <a:t>Identifying points of tension and uncertainly is just as important as identifying area of agreement</a:t>
            </a:r>
            <a:endParaRPr lang="en-US" sz="2000" u="none" strike="noStrike" cap="none" baseline="0" dirty="0">
              <a:ea typeface="Helvetica Neue"/>
              <a:cs typeface="Helvetica Neue Light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601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PT pic4.jpg"/>
          <p:cNvPicPr>
            <a:picLocks noChangeAspect="1"/>
          </p:cNvPicPr>
          <p:nvPr/>
        </p:nvPicPr>
        <p:blipFill>
          <a:blip r:embed="rId2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2" y="0"/>
            <a:ext cx="5885411" cy="1733860"/>
          </a:xfrm>
          <a:prstGeom prst="rect">
            <a:avLst/>
          </a:prstGeom>
        </p:spPr>
      </p:pic>
      <p:pic>
        <p:nvPicPr>
          <p:cNvPr id="5" name="Picture 4" descr="PPT pic3.jpg"/>
          <p:cNvPicPr>
            <a:picLocks noChangeAspect="1"/>
          </p:cNvPicPr>
          <p:nvPr/>
        </p:nvPicPr>
        <p:blipFill>
          <a:blip r:embed="rId3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4080" y="5403494"/>
            <a:ext cx="3169920" cy="1911706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546100" y="2328323"/>
            <a:ext cx="8128000" cy="0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89576" y="1337075"/>
            <a:ext cx="8484529" cy="902547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 smtClean="0">
                <a:solidFill>
                  <a:srgbClr val="0070C0"/>
                </a:solidFill>
              </a:rPr>
              <a:t>NEED HELP CONVENING?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8" name="Content Placeholder 5"/>
          <p:cNvSpPr>
            <a:spLocks noGrp="1"/>
          </p:cNvSpPr>
          <p:nvPr>
            <p:ph idx="1"/>
          </p:nvPr>
        </p:nvSpPr>
        <p:spPr>
          <a:xfrm>
            <a:off x="457200" y="2629229"/>
            <a:ext cx="8229600" cy="4312921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endParaRPr lang="en-US" sz="2000" dirty="0" smtClean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ENLIST A PARTNER ORGANIZATION: 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sz="1800" dirty="0" smtClean="0"/>
              <a:t>Look for local organizations that bring people together on a regular basis. These include clubs, senior centers, religious groups, and book clubs</a:t>
            </a:r>
          </a:p>
          <a:p>
            <a:pPr marL="800100" lvl="1">
              <a:buFont typeface="Wingdings" panose="05000000000000000000" pitchFamily="2" charset="2"/>
              <a:buChar char="§"/>
            </a:pPr>
            <a:r>
              <a:rPr lang="en-US" sz="1800" dirty="0" smtClean="0"/>
              <a:t>It can be a great partnership—they convene participants; you moderate the forum</a:t>
            </a:r>
            <a:endParaRPr lang="en-US" sz="1800" dirty="0"/>
          </a:p>
          <a:p>
            <a:pPr marL="457200">
              <a:buFont typeface="Wingdings" panose="05000000000000000000" pitchFamily="2" charset="2"/>
              <a:buChar char="§"/>
            </a:pPr>
            <a:endParaRPr lang="en-US" sz="2000" b="1" dirty="0" smtClean="0">
              <a:solidFill>
                <a:srgbClr val="0070C0"/>
              </a:solidFill>
            </a:endParaRPr>
          </a:p>
          <a:p>
            <a:pPr marL="114300" indent="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CONVENING A FORUM ON YOUR OWN? TRY THE 4 </a:t>
            </a:r>
            <a:r>
              <a:rPr lang="en-US" sz="2800" b="1" dirty="0">
                <a:solidFill>
                  <a:srgbClr val="0070C0"/>
                </a:solidFill>
              </a:rPr>
              <a:t>x </a:t>
            </a:r>
            <a:r>
              <a:rPr lang="en-US" sz="2800" b="1" dirty="0" smtClean="0">
                <a:solidFill>
                  <a:srgbClr val="0070C0"/>
                </a:solidFill>
              </a:rPr>
              <a:t>4</a:t>
            </a:r>
            <a:endParaRPr lang="en-US" sz="2800" b="1" dirty="0">
              <a:solidFill>
                <a:srgbClr val="0070C0"/>
              </a:solidFill>
            </a:endParaRP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2100" dirty="0" smtClean="0"/>
              <a:t>One person takes responsibility for logistics: the room, refreshments, etc.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2100" dirty="0" smtClean="0"/>
              <a:t>One will be the recorder. </a:t>
            </a:r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2100" dirty="0" smtClean="0"/>
              <a:t>Two will share the responsibility of moderating.</a:t>
            </a:r>
            <a:endParaRPr lang="en-US" sz="2100" dirty="0"/>
          </a:p>
          <a:p>
            <a:pPr lvl="1">
              <a:spcAft>
                <a:spcPts val="500"/>
              </a:spcAft>
              <a:buFont typeface="Wingdings" panose="05000000000000000000" pitchFamily="2" charset="2"/>
              <a:buChar char="§"/>
            </a:pPr>
            <a:r>
              <a:rPr lang="en-US" sz="2100" dirty="0" smtClean="0"/>
              <a:t>Each of the four recruits </a:t>
            </a:r>
            <a:r>
              <a:rPr lang="en-US" sz="2100" smtClean="0"/>
              <a:t>four more people </a:t>
            </a:r>
            <a:r>
              <a:rPr lang="en-US" sz="2100" dirty="0" smtClean="0"/>
              <a:t>&amp; follows up to encourage them to attend</a:t>
            </a:r>
            <a:br>
              <a:rPr lang="en-US" sz="2100" dirty="0" smtClean="0"/>
            </a:b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53914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176&quot;&gt;&lt;/object&gt;&lt;object type=&quot;2&quot; unique_id=&quot;10177&quot;&gt;&lt;object type=&quot;3&quot; unique_id=&quot;10179&quot;&gt;&lt;property id=&quot;20148&quot; value=&quot;5&quot;/&gt;&lt;property id=&quot;20300&quot; value=&quot;Slide 2&quot;/&gt;&lt;property id=&quot;20307&quot; value=&quot;258&quot;/&gt;&lt;/object&gt;&lt;object type=&quot;3&quot; unique_id=&quot;10180&quot;&gt;&lt;property id=&quot;20148&quot; value=&quot;5&quot;/&gt;&lt;property id=&quot;20300&quot; value=&quot;Slide 1&quot;/&gt;&lt;property id=&quot;20307&quot; value=&quot;259&quot;/&gt;&lt;/object&gt;&lt;object type=&quot;3&quot; unique_id=&quot;10181&quot;&gt;&lt;property id=&quot;20148&quot; value=&quot;5&quot;/&gt;&lt;property id=&quot;20300&quot; value=&quot;Slide 6&quot;/&gt;&lt;property id=&quot;20307&quot; value=&quot;260&quot;/&gt;&lt;/object&gt;&lt;object type=&quot;3&quot; unique_id=&quot;10415&quot;&gt;&lt;property id=&quot;20148&quot; value=&quot;5&quot;/&gt;&lt;property id=&quot;20300&quot; value=&quot;Slide 10 - &amp;quot;WHAT DO WE MEAN BY “DELIBERATION” &amp;#x0D;&amp;#x0A;(AND WHY IS IT IMPORTANT?)&amp;quot;&quot;/&gt;&lt;property id=&quot;20307&quot; value=&quot;271&quot;/&gt;&lt;/object&gt;&lt;object type=&quot;3&quot; unique_id=&quot;10416&quot;&gt;&lt;property id=&quot;20148&quot; value=&quot;5&quot;/&gt;&lt;property id=&quot;20300&quot; value=&quot;Slide 11 - &amp;quot;&amp;#x0D;&amp;#x0A;WHAT DO PARTICIPANTS DO &amp;#x0D;&amp;#x0A;IN A DELIBERATIVE FORUM?&amp;quot;&quot;/&gt;&lt;property id=&quot;20307&quot; value=&quot;273&quot;/&gt;&lt;/object&gt;&lt;object type=&quot;3&quot; unique_id=&quot;10417&quot;&gt;&lt;property id=&quot;20148&quot; value=&quot;5&quot;/&gt;&lt;property id=&quot;20300&quot; value=&quot;Slide 12 - &amp;quot;WHAT ARE MY MAIN RESPONSIBILITIES?&amp;quot;&quot;/&gt;&lt;property id=&quot;20307&quot; value=&quot;272&quot;/&gt;&lt;/object&gt;&lt;object type=&quot;3&quot; unique_id=&quot;10477&quot;&gt;&lt;property id=&quot;20148&quot; value=&quot;5&quot;/&gt;&lt;property id=&quot;20300&quot; value=&quot;Slide 9 - &amp;quot;&amp;#x0D;&amp;#x0A;WHAT WE’LL COVER TODAY&amp;quot;&quot;/&gt;&lt;property id=&quot;20307&quot; value=&quot;274&quot;/&gt;&lt;/object&gt;&lt;object type=&quot;3&quot; unique_id=&quot;10538&quot;&gt;&lt;property id=&quot;20148&quot; value=&quot;5&quot;/&gt;&lt;property id=&quot;20300&quot; value=&quot;Slide 13 - &amp;quot;WHO ARE THE KEY PLAYERS?&amp;quot;&quot;/&gt;&lt;property id=&quot;20307&quot; value=&quot;275&quot;/&gt;&lt;/object&gt;&lt;object type=&quot;3&quot; unique_id=&quot;11148&quot;&gt;&lt;property id=&quot;20148&quot; value=&quot;5&quot;/&gt;&lt;property id=&quot;20300&quot; value=&quot;Slide 15 - &amp;quot;&amp;#x0D;&amp;#x0A;WHAT ARE THE 3 CHOICES?&amp;quot;&quot;/&gt;&lt;property id=&quot;20307&quot; value=&quot;277&quot;/&gt;&lt;/object&gt;&lt;object type=&quot;3&quot; unique_id=&quot;11150&quot;&gt;&lt;property id=&quot;20148&quot; value=&quot;5&quot;/&gt;&lt;property id=&quot;20300&quot; value=&quot;Slide 16 - &amp;quot;&amp;#x0D;&amp;#x0A;WHAT GROUND RULES &amp;#x0D;&amp;#x0A;SHOULD I SET?&amp;quot;&quot;/&gt;&lt;property id=&quot;20307&quot; value=&quot;279&quot;/&gt;&lt;/object&gt;&lt;object type=&quot;3&quot; unique_id=&quot;11151&quot;&gt;&lt;property id=&quot;20148&quot; value=&quot;5&quot;/&gt;&lt;property id=&quot;20300&quot; value=&quot;Slide 18 - &amp;quot;HOW CAN I OPEN THE FORUM &amp;#x0D;&amp;#x0A;AND GET PEOPLE TALKING? &amp;quot;&quot;/&gt;&lt;property id=&quot;20307&quot; value=&quot;280&quot;/&gt;&lt;/object&gt;&lt;object type=&quot;3&quot; unique_id=&quot;11153&quot;&gt;&lt;property id=&quot;20148&quot; value=&quot;5&quot;/&gt;&lt;property id=&quot;20300&quot; value=&quot;Slide 19 - &amp;quot;HOW CAN I HELP PEOPLE WEIGH &amp;#x0D;&amp;#x0A;THE OPTIONS DELIBERATIVELY? &amp;quot;&quot;/&gt;&lt;property id=&quot;20307&quot; value=&quot;282&quot;/&gt;&lt;/object&gt;&lt;object type=&quot;3&quot; unique_id=&quot;11154&quot;&gt;&lt;property id=&quot;20148&quot; value=&quot;5&quot;/&gt;&lt;property id=&quot;20300&quot; value=&quot;Slide 20 - &amp;quot;&amp;#x0D;&amp;#x0A;IS IT TIME TO PLAY &amp;#x0D;&amp;#x0A;THE DEVIL’S ADVOCATE?&amp;quot;&quot;/&gt;&lt;property id=&quot;20307&quot; value=&quot;283&quot;/&gt;&lt;/object&gt;&lt;object type=&quot;3&quot; unique_id=&quot;11156&quot;&gt;&lt;property id=&quot;20148&quot; value=&quot;5&quot;/&gt;&lt;property id=&quot;20300&quot; value=&quot;Slide 21 - &amp;quot;HOW DO I KNOW &amp;#x0D;&amp;#x0A;IF THIS IS GOING WELL?&amp;quot;&quot;/&gt;&lt;property id=&quot;20307&quot; value=&quot;285&quot;/&gt;&lt;/object&gt;&lt;object type=&quot;3&quot; unique_id=&quot;11157&quot;&gt;&lt;property id=&quot;20148&quot; value=&quot;5&quot;/&gt;&lt;property id=&quot;20300&quot; value=&quot;Slide 22 - &amp;quot;HOW CAN I WRAP UP? &amp;#x0D;&amp;#x0A;SOME QUESTIONS TO CONSIDER&amp;quot;&quot;/&gt;&lt;property id=&quot;20307&quot; value=&quot;286&quot;/&gt;&lt;/object&gt;&lt;object type=&quot;3&quot; unique_id=&quot;11158&quot;&gt;&lt;property id=&quot;20148&quot; value=&quot;5&quot;/&gt;&lt;property id=&quot;20300&quot; value=&quot;Slide 23 - &amp;quot;FREQUENTLY ASKED QUESTIONS&amp;quot;&quot;/&gt;&lt;property id=&quot;20307&quot; value=&quot;287&quot;/&gt;&lt;/object&gt;&lt;object type=&quot;3&quot; unique_id=&quot;11160&quot;&gt;&lt;property id=&quot;20148&quot; value=&quot;5&quot;/&gt;&lt;property id=&quot;20300&quot; value=&quot;Slide 24 - &amp;quot;CAN PEOPLE COMBINE THE OPTIONS?&amp;quot;&quot;/&gt;&lt;property id=&quot;20307&quot; value=&quot;289&quot;/&gt;&lt;/object&gt;&lt;object type=&quot;3&quot; unique_id=&quot;11161&quot;&gt;&lt;property id=&quot;20148&quot; value=&quot;5&quot;/&gt;&lt;property id=&quot;20300&quot; value=&quot;Slide 25 - &amp;quot;WHAT IF  PEOPLE WANT MORE FACTS?&amp;quot;&quot;/&gt;&lt;property id=&quot;20307&quot; value=&quot;290&quot;/&gt;&lt;/object&gt;&lt;object type=&quot;3&quot; unique_id=&quot;11162&quot;&gt;&lt;property id=&quot;20148&quot; value=&quot;5&quot;/&gt;&lt;property id=&quot;20300&quot; value=&quot;Slide 26 - &amp;quot;HOW CAN I LOCALIZE THE ISSUE?&amp;quot;&quot;/&gt;&lt;property id=&quot;20307&quot; value=&quot;291&quot;/&gt;&lt;/object&gt;&lt;object type=&quot;3&quot; unique_id=&quot;11163&quot;&gt;&lt;property id=&quot;20148&quot; value=&quot;5&quot;/&gt;&lt;property id=&quot;20300&quot; value=&quot;Slide 27 - &amp;quot;DOES THIS SEEM LIKE A LOT?&amp;quot;&quot;/&gt;&lt;property id=&quot;20307&quot; value=&quot;292&quot;/&gt;&lt;/object&gt;&lt;object type=&quot;3&quot; unique_id=&quot;11164&quot;&gt;&lt;property id=&quot;20148&quot; value=&quot;5&quot;/&gt;&lt;property id=&quot;20300&quot; value=&quot;Slide 28 - &amp;quot;AND WHEN ALL IS SAID AND DONE, &amp;#x0D;&amp;#x0A;HERE’S WHAT MATTERS MOST&amp;quot;&quot;/&gt;&lt;property id=&quot;20307&quot; value=&quot;293&quot;/&gt;&lt;/object&gt;&lt;object type=&quot;3&quot; unique_id=&quot;11889&quot;&gt;&lt;property id=&quot;20148&quot; value=&quot;5&quot;/&gt;&lt;property id=&quot;20300&quot; value=&quot;Slide 5&quot;/&gt;&lt;property id=&quot;20307&quot; value=&quot;298&quot;/&gt;&lt;/object&gt;&lt;object type=&quot;3&quot; unique_id=&quot;11890&quot;&gt;&lt;property id=&quot;20148&quot; value=&quot;5&quot;/&gt;&lt;property id=&quot;20300&quot; value=&quot;Slide 7 - &amp;quot;&amp;#x0D;&amp;#x0A;&amp;#x0D;&amp;#x0A;KETTERING FOUNDATION&amp;quot;&quot;/&gt;&lt;property id=&quot;20307&quot; value=&quot;299&quot;/&gt;&lt;/object&gt;&lt;object type=&quot;3&quot; unique_id=&quot;11891&quot;&gt;&lt;property id=&quot;20148&quot; value=&quot;5&quot;/&gt;&lt;property id=&quot;20300&quot; value=&quot;Slide 8&quot;/&gt;&lt;property id=&quot;20307&quot; value=&quot;300&quot;/&gt;&lt;/object&gt;&lt;object type=&quot;3&quot; unique_id=&quot;11893&quot;&gt;&lt;property id=&quot;20148&quot; value=&quot;5&quot;/&gt;&lt;property id=&quot;20300&quot; value=&quot;Slide 4&quot;/&gt;&lt;property id=&quot;20307&quot; value=&quot;296&quot;/&gt;&lt;/object&gt;&lt;object type=&quot;3&quot; unique_id=&quot;12916&quot;&gt;&lt;property id=&quot;20148&quot; value=&quot;5&quot;/&gt;&lt;property id=&quot;20300&quot; value=&quot;Slide 3 - &amp;quot;A BRIEF HISTORY&amp;quot;&quot;/&gt;&lt;property id=&quot;20307&quot; value=&quot;301&quot;/&gt;&lt;/object&gt;&lt;object type=&quot;3&quot; unique_id=&quot;12917&quot;&gt;&lt;property id=&quot;20148&quot; value=&quot;5&quot;/&gt;&lt;property id=&quot;20300&quot; value=&quot;Slide 14 - &amp;quot;WHAT MATERIALS CAN I USE?&amp;quot;&quot;/&gt;&lt;property id=&quot;20307&quot; value=&quot;304&quot;/&gt;&lt;/object&gt;&lt;object type=&quot;3&quot; unique_id=&quot;12918&quot;&gt;&lt;property id=&quot;20148&quot; value=&quot;5&quot;/&gt;&lt;property id=&quot;20300&quot; value=&quot;Slide 17 - &amp;quot;HOW SHOULD I USE THE TIME?&amp;quot;&quot;/&gt;&lt;property id=&quot;20307&quot; value=&quot;303&quot;/&gt;&lt;/object&gt;&lt;object type=&quot;3&quot; unique_id=&quot;12919&quot;&gt;&lt;property id=&quot;20148&quot; value=&quot;5&quot;/&gt;&lt;property id=&quot;20300&quot; value=&quot;Slide 29 - &amp;quot;FOR MORE INFORMATION!&amp;quot;&quot;/&gt;&lt;property id=&quot;20307&quot; value=&quot;305&quot;/&gt;&lt;/object&gt;&lt;object type=&quot;3&quot; unique_id=&quot;12920&quot;&gt;&lt;property id=&quot;20148&quot; value=&quot;5&quot;/&gt;&lt;property id=&quot;20300&quot; value=&quot;Slide 30 - &amp;quot;&amp;#x0D;&amp;#x0A;&amp;#x0D;&amp;#x0A;&amp;quot;&quot;/&gt;&lt;property id=&quot;20307&quot; value=&quot;306&quot;/&gt;&lt;/object&gt;&lt;object type=&quot;3&quot; unique_id=&quot;12921&quot;&gt;&lt;property id=&quot;20148&quot; value=&quot;5&quot;/&gt;&lt;property id=&quot;20300&quot; value=&quot;Slide 31 - &amp;quot;&amp;#x0D;&amp;#x0A;&amp;#x0D;&amp;#x0A;&amp;#x0D;&amp;#x0A;&amp;quot;&quot;/&gt;&lt;property id=&quot;20307&quot; value=&quot;307&quot;/&gt;&lt;/object&gt;&lt;object type=&quot;3&quot; unique_id=&quot;12922&quot;&gt;&lt;property id=&quot;20148&quot; value=&quot;5&quot;/&gt;&lt;property id=&quot;20300&quot; value=&quot;Slide 32&quot;/&gt;&lt;property id=&quot;20307&quot; value=&quot;308&quot;/&gt;&lt;/object&gt;&lt;object type=&quot;3&quot; unique_id=&quot;12923&quot;&gt;&lt;property id=&quot;20148&quot; value=&quot;5&quot;/&gt;&lt;property id=&quot;20300&quot; value=&quot;Slide 33&quot;/&gt;&lt;property id=&quot;20307&quot; value=&quot;309&quot;/&gt;&lt;/object&gt;&lt;object type=&quot;3&quot; unique_id=&quot;12924&quot;&gt;&lt;property id=&quot;20148&quot; value=&quot;5&quot;/&gt;&lt;property id=&quot;20300&quot; value=&quot;Slide 34 - &amp;quot;QUESTIONS?&amp;quot;&quot;/&gt;&lt;property id=&quot;20307&quot; value=&quot;31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8505</TotalTime>
  <Words>748</Words>
  <Application>Microsoft Office PowerPoint</Application>
  <PresentationFormat>Custom</PresentationFormat>
  <Paragraphs>75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WHY DELIBERATE?   Deliberation is a conversation in which people tackle controversial problems that are not easily solved and weigh different approaches with an open mind </vt:lpstr>
      <vt:lpstr>NIF FORUM DESIGN―4 KEY ELEMENTS These four elements can help participants deliberate:  </vt:lpstr>
      <vt:lpstr> WHAT ARE SOME GROUND RULES  TO CONSIDER?</vt:lpstr>
      <vt:lpstr>WHAT KINDS OF QUESTIONS FOSTER DELIBERATION ON THE OPTIONS? </vt:lpstr>
      <vt:lpstr> WHEN SHOULD I INTERVENE?</vt:lpstr>
      <vt:lpstr> IF I NEED TO INTERVENE . . . </vt:lpstr>
      <vt:lpstr>THE MODERATOR’S ROLE― SEVEN RESPONSIBILITIES</vt:lpstr>
      <vt:lpstr>NEED HELP CONVENING?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Judy</dc:creator>
  <cp:lastModifiedBy>Deborah Simmons</cp:lastModifiedBy>
  <cp:revision>224</cp:revision>
  <dcterms:created xsi:type="dcterms:W3CDTF">2015-12-16T22:48:23Z</dcterms:created>
  <dcterms:modified xsi:type="dcterms:W3CDTF">2019-01-23T17:23:54Z</dcterms:modified>
</cp:coreProperties>
</file>