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8.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4.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85" r:id="rId2"/>
    <p:sldId id="816" r:id="rId3"/>
    <p:sldId id="820" r:id="rId4"/>
    <p:sldId id="810" r:id="rId5"/>
    <p:sldId id="1084" r:id="rId6"/>
    <p:sldId id="1052" r:id="rId7"/>
    <p:sldId id="1055" r:id="rId8"/>
    <p:sldId id="1051" r:id="rId9"/>
    <p:sldId id="1061" r:id="rId10"/>
    <p:sldId id="1058" r:id="rId11"/>
    <p:sldId id="291" r:id="rId12"/>
    <p:sldId id="1085" r:id="rId13"/>
    <p:sldId id="1086" r:id="rId14"/>
    <p:sldId id="1059" r:id="rId15"/>
    <p:sldId id="1065" r:id="rId16"/>
    <p:sldId id="1053" r:id="rId17"/>
    <p:sldId id="293" r:id="rId18"/>
    <p:sldId id="814" r:id="rId19"/>
    <p:sldId id="1066" r:id="rId20"/>
    <p:sldId id="1087" r:id="rId21"/>
    <p:sldId id="1088" r:id="rId22"/>
    <p:sldId id="1067" r:id="rId23"/>
    <p:sldId id="804" r:id="rId24"/>
    <p:sldId id="1038" r:id="rId25"/>
    <p:sldId id="1054" r:id="rId26"/>
    <p:sldId id="1080" r:id="rId27"/>
    <p:sldId id="1075" r:id="rId28"/>
    <p:sldId id="1062" r:id="rId29"/>
    <p:sldId id="1089" r:id="rId30"/>
    <p:sldId id="1081" r:id="rId31"/>
    <p:sldId id="1064" r:id="rId32"/>
    <p:sldId id="1045" r:id="rId33"/>
    <p:sldId id="1077" r:id="rId34"/>
    <p:sldId id="1071" r:id="rId35"/>
    <p:sldId id="1068" r:id="rId36"/>
    <p:sldId id="809" r:id="rId37"/>
    <p:sldId id="1090" r:id="rId38"/>
    <p:sldId id="818" r:id="rId39"/>
    <p:sldId id="10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5ADB4B-5D02-2B2B-2784-5002D47244C9}" name="Bennett Berman" initials="BB" userId="S::berman@edgeresearch.com::bdff228a-781f-46e3-8392-f43c2ae25ee0" providerId="AD"/>
  <p188:author id="{C9AD0F4D-3324-EAC6-F0B1-BC37576B7B4B}" name="Lisa Dropkin" initials="LD" userId="S::dropkin@edgeresearch.com::762c7ed2-8110-490d-98dd-43e714b98858" providerId="AD"/>
  <p188:author id="{C418D890-8094-4F26-59A7-59C15CE6C268}" name="Glynis Donaldson" initials="GD" userId="S::donaldson@edgeresearch.com::d593988f-ae82-4337-9a17-bd4abb7ccc6a" providerId="AD"/>
  <p188:author id="{5DA0D0C8-7C5B-93B4-97DF-6F15EC6024DF}" name="Pam Loeb" initials="PL" userId="S::loeb@edgeresearch.com::541211b7-8ebf-4d66-b0fd-6605a1d49c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490"/>
    <a:srgbClr val="FFFFFF"/>
    <a:srgbClr val="EFFAFF"/>
    <a:srgbClr val="FFE3A5"/>
    <a:srgbClr val="FEB81D"/>
    <a:srgbClr val="E2E2E2"/>
    <a:srgbClr val="0075A6"/>
    <a:srgbClr val="52CCFF"/>
    <a:srgbClr val="8BDDFF"/>
    <a:srgbClr val="C5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2" autoAdjust="0"/>
    <p:restoredTop sz="93574" autoAdjust="0"/>
  </p:normalViewPr>
  <p:slideViewPr>
    <p:cSldViewPr snapToGrid="0" snapToObjects="1">
      <p:cViewPr varScale="1">
        <p:scale>
          <a:sx n="146" d="100"/>
          <a:sy n="146" d="100"/>
        </p:scale>
        <p:origin x="140" y="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0" d="100"/>
          <a:sy n="50" d="100"/>
        </p:scale>
        <p:origin x="2640"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Climate Change Perceptions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Teachers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is happening</c:v>
                </c:pt>
                <c:pt idx="1">
                  <c:v>Caused mostly by human activities</c:v>
                </c:pt>
              </c:strCache>
            </c:strRef>
          </c:cat>
          <c:val>
            <c:numRef>
              <c:f>Sheet1!$B$2:$B$3</c:f>
              <c:numCache>
                <c:formatCode>General</c:formatCode>
                <c:ptCount val="2"/>
                <c:pt idx="0">
                  <c:v>0.84</c:v>
                </c:pt>
                <c:pt idx="1">
                  <c:v>0.68</c:v>
                </c:pt>
              </c:numCache>
            </c:numRef>
          </c:val>
          <c:extLst>
            <c:ext xmlns:c16="http://schemas.microsoft.com/office/drawing/2014/chart" uri="{C3380CC4-5D6E-409C-BE32-E72D297353CC}">
              <c16:uniqueId val="{00000000-B9D0-4EAC-A23A-940E956A9B7F}"/>
            </c:ext>
          </c:extLst>
        </c:ser>
        <c:ser>
          <c:idx val="1"/>
          <c:order val="1"/>
          <c:tx>
            <c:strRef>
              <c:f>Sheet1!$C$1</c:f>
              <c:strCache>
                <c:ptCount val="1"/>
                <c:pt idx="0">
                  <c:v>Admins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is happening</c:v>
                </c:pt>
                <c:pt idx="1">
                  <c:v>Caused mostly by human activities</c:v>
                </c:pt>
              </c:strCache>
            </c:strRef>
          </c:cat>
          <c:val>
            <c:numRef>
              <c:f>Sheet1!$C$2:$C$3</c:f>
              <c:numCache>
                <c:formatCode>General</c:formatCode>
                <c:ptCount val="2"/>
                <c:pt idx="0">
                  <c:v>0.78</c:v>
                </c:pt>
                <c:pt idx="1">
                  <c:v>0.7</c:v>
                </c:pt>
              </c:numCache>
            </c:numRef>
          </c:val>
          <c:extLst>
            <c:ext xmlns:c16="http://schemas.microsoft.com/office/drawing/2014/chart" uri="{C3380CC4-5D6E-409C-BE32-E72D297353CC}">
              <c16:uniqueId val="{00000001-B9D0-4EAC-A23A-940E956A9B7F}"/>
            </c:ext>
          </c:extLst>
        </c:ser>
        <c:ser>
          <c:idx val="2"/>
          <c:order val="2"/>
          <c:tx>
            <c:strRef>
              <c:f>Sheet1!$D$1</c:f>
              <c:strCache>
                <c:ptCount val="1"/>
                <c:pt idx="0">
                  <c:v>Public</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is happening</c:v>
                </c:pt>
                <c:pt idx="1">
                  <c:v>Caused mostly by human activities</c:v>
                </c:pt>
              </c:strCache>
            </c:strRef>
          </c:cat>
          <c:val>
            <c:numRef>
              <c:f>Sheet1!$D$2:$D$3</c:f>
              <c:numCache>
                <c:formatCode>General</c:formatCode>
                <c:ptCount val="2"/>
                <c:pt idx="0">
                  <c:v>0.72</c:v>
                </c:pt>
                <c:pt idx="1">
                  <c:v>0.56000000000000005</c:v>
                </c:pt>
              </c:numCache>
            </c:numRef>
          </c:val>
          <c:extLst>
            <c:ext xmlns:c16="http://schemas.microsoft.com/office/drawing/2014/chart" uri="{C3380CC4-5D6E-409C-BE32-E72D297353CC}">
              <c16:uniqueId val="{00000002-B9D0-4EAC-A23A-940E956A9B7F}"/>
            </c:ext>
          </c:extLst>
        </c:ser>
        <c:dLbls>
          <c:showLegendKey val="0"/>
          <c:showVal val="0"/>
          <c:showCatName val="0"/>
          <c:showSerName val="0"/>
          <c:showPercent val="0"/>
          <c:showBubbleSize val="0"/>
        </c:dLbls>
        <c:gapWidth val="219"/>
        <c:overlap val="-27"/>
        <c:axId val="1963935679"/>
        <c:axId val="1963940671"/>
      </c:barChart>
      <c:catAx>
        <c:axId val="196393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3940671"/>
        <c:crosses val="autoZero"/>
        <c:auto val="1"/>
        <c:lblAlgn val="ctr"/>
        <c:lblOffset val="100"/>
        <c:noMultiLvlLbl val="0"/>
      </c:catAx>
      <c:valAx>
        <c:axId val="1963940671"/>
        <c:scaling>
          <c:orientation val="minMax"/>
        </c:scaling>
        <c:delete val="1"/>
        <c:axPos val="l"/>
        <c:numFmt formatCode="General" sourceLinked="1"/>
        <c:majorTickMark val="none"/>
        <c:minorTickMark val="none"/>
        <c:tickLblPos val="nextTo"/>
        <c:crossAx val="196393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Is</a:t>
            </a:r>
            <a:r>
              <a:rPr lang="en-US" sz="1600" b="1" baseline="0" dirty="0">
                <a:solidFill>
                  <a:schemeClr val="tx1"/>
                </a:solidFill>
              </a:rPr>
              <a:t> </a:t>
            </a:r>
            <a:r>
              <a:rPr lang="en-US" sz="1600" b="1" dirty="0">
                <a:solidFill>
                  <a:schemeClr val="tx1"/>
                </a:solidFill>
              </a:rPr>
              <a:t>Climate</a:t>
            </a:r>
            <a:r>
              <a:rPr lang="en-US" sz="1600" b="1" baseline="0" dirty="0">
                <a:solidFill>
                  <a:schemeClr val="tx1"/>
                </a:solidFill>
              </a:rPr>
              <a:t> Change Included in Formal Curriculum?</a:t>
            </a:r>
            <a:endParaRPr lang="en-US" sz="1600" b="1" dirty="0">
              <a:solidFill>
                <a:schemeClr val="tx1"/>
              </a:solidFill>
            </a:endParaRPr>
          </a:p>
        </c:rich>
      </c:tx>
      <c:layout>
        <c:manualLayout>
          <c:xMode val="edge"/>
          <c:yMode val="edge"/>
          <c:x val="0.1594650147068323"/>
          <c:y val="5.066233709791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703189940901042"/>
          <c:y val="0.24797880790030122"/>
          <c:w val="0.67733335671571115"/>
          <c:h val="0.7513909047562759"/>
        </c:manualLayout>
      </c:layout>
      <c:barChart>
        <c:barDir val="bar"/>
        <c:grouping val="clustered"/>
        <c:varyColors val="0"/>
        <c:ser>
          <c:idx val="0"/>
          <c:order val="0"/>
          <c:tx>
            <c:strRef>
              <c:f>Sheet1!$B$1</c:f>
              <c:strCache>
                <c:ptCount val="1"/>
                <c:pt idx="0">
                  <c:v>Yes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225-44FC-8A80-C94617EB4151}"/>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225-44FC-8A80-C94617EB4151}"/>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225-44FC-8A80-C94617EB41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ES/Core</c:v>
                </c:pt>
                <c:pt idx="1">
                  <c:v>ES/Non-core</c:v>
                </c:pt>
                <c:pt idx="2">
                  <c:v>MS/HS Science</c:v>
                </c:pt>
                <c:pt idx="3">
                  <c:v>MS/HS Math</c:v>
                </c:pt>
                <c:pt idx="4">
                  <c:v>MS/HS Social Studies</c:v>
                </c:pt>
                <c:pt idx="5">
                  <c:v>MS/HS ELA</c:v>
                </c:pt>
                <c:pt idx="6">
                  <c:v>MS/HS Non-Core</c:v>
                </c:pt>
              </c:strCache>
            </c:strRef>
          </c:cat>
          <c:val>
            <c:numRef>
              <c:f>Sheet1!$B$2:$B$8</c:f>
              <c:numCache>
                <c:formatCode>0%</c:formatCode>
                <c:ptCount val="7"/>
                <c:pt idx="0">
                  <c:v>0.41379300000000002</c:v>
                </c:pt>
                <c:pt idx="1">
                  <c:v>0.44680900000000001</c:v>
                </c:pt>
                <c:pt idx="2">
                  <c:v>0.71428599999999998</c:v>
                </c:pt>
                <c:pt idx="3">
                  <c:v>0.59558800000000001</c:v>
                </c:pt>
                <c:pt idx="4">
                  <c:v>0.65467600000000004</c:v>
                </c:pt>
                <c:pt idx="5">
                  <c:v>0.64912300000000001</c:v>
                </c:pt>
                <c:pt idx="6">
                  <c:v>0.53703699999999999</c:v>
                </c:pt>
              </c:numCache>
            </c:numRef>
          </c:val>
          <c:extLst>
            <c:ext xmlns:c16="http://schemas.microsoft.com/office/drawing/2014/chart" uri="{C3380CC4-5D6E-409C-BE32-E72D297353CC}">
              <c16:uniqueId val="{00000003-5225-44FC-8A80-C94617EB4151}"/>
            </c:ext>
          </c:extLst>
        </c:ser>
        <c:dLbls>
          <c:dLblPos val="outEnd"/>
          <c:showLegendKey val="0"/>
          <c:showVal val="1"/>
          <c:showCatName val="0"/>
          <c:showSerName val="0"/>
          <c:showPercent val="0"/>
          <c:showBubbleSize val="0"/>
        </c:dLbls>
        <c:gapWidth val="182"/>
        <c:axId val="1740612895"/>
        <c:axId val="1740613311"/>
      </c:barChart>
      <c:catAx>
        <c:axId val="174061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613311"/>
        <c:crosses val="autoZero"/>
        <c:auto val="1"/>
        <c:lblAlgn val="ctr"/>
        <c:lblOffset val="100"/>
        <c:noMultiLvlLbl val="0"/>
      </c:catAx>
      <c:valAx>
        <c:axId val="1740613311"/>
        <c:scaling>
          <c:orientation val="minMax"/>
        </c:scaling>
        <c:delete val="1"/>
        <c:axPos val="t"/>
        <c:numFmt formatCode="0%" sourceLinked="1"/>
        <c:majorTickMark val="none"/>
        <c:minorTickMark val="none"/>
        <c:tickLblPos val="nextTo"/>
        <c:crossAx val="1740612895"/>
        <c:crosses val="autoZero"/>
        <c:crossBetween val="between"/>
      </c:valAx>
      <c:spPr>
        <a:noFill/>
        <a:ln>
          <a:noFill/>
        </a:ln>
        <a:effectLst/>
      </c:spPr>
    </c:plotArea>
    <c:legend>
      <c:legendPos val="t"/>
      <c:layout>
        <c:manualLayout>
          <c:xMode val="edge"/>
          <c:yMode val="edge"/>
          <c:x val="0.34553934377356499"/>
          <c:y val="0.1493205724991061"/>
          <c:w val="0.31337565543727969"/>
          <c:h val="5.12926244413338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Do not teach CC</c:v>
                </c:pt>
                <c:pt idx="2">
                  <c:v>Teacher scientists disagree</c:v>
                </c:pt>
                <c:pt idx="3">
                  <c:v>Teach CC is real and human caused</c:v>
                </c:pt>
              </c:strCache>
            </c:strRef>
          </c:cat>
          <c:val>
            <c:numRef>
              <c:f>Sheet1!$B$2:$B$5</c:f>
              <c:numCache>
                <c:formatCode>0%</c:formatCode>
                <c:ptCount val="4"/>
                <c:pt idx="0">
                  <c:v>0.25</c:v>
                </c:pt>
                <c:pt idx="1">
                  <c:v>0.13</c:v>
                </c:pt>
                <c:pt idx="2">
                  <c:v>0.25</c:v>
                </c:pt>
                <c:pt idx="3">
                  <c:v>0.36</c:v>
                </c:pt>
              </c:numCache>
            </c:numRef>
          </c:val>
          <c:extLst>
            <c:ext xmlns:c16="http://schemas.microsoft.com/office/drawing/2014/chart" uri="{C3380CC4-5D6E-409C-BE32-E72D297353CC}">
              <c16:uniqueId val="{00000000-E7FD-4EBC-9759-9465EC4838F1}"/>
            </c:ext>
          </c:extLst>
        </c:ser>
        <c:dLbls>
          <c:showLegendKey val="0"/>
          <c:showVal val="0"/>
          <c:showCatName val="0"/>
          <c:showSerName val="0"/>
          <c:showPercent val="0"/>
          <c:showBubbleSize val="0"/>
        </c:dLbls>
        <c:gapWidth val="182"/>
        <c:axId val="1331652992"/>
        <c:axId val="1331635520"/>
      </c:barChart>
      <c:catAx>
        <c:axId val="1331652992"/>
        <c:scaling>
          <c:orientation val="minMax"/>
        </c:scaling>
        <c:delete val="1"/>
        <c:axPos val="l"/>
        <c:numFmt formatCode="General" sourceLinked="1"/>
        <c:majorTickMark val="out"/>
        <c:minorTickMark val="none"/>
        <c:tickLblPos val="nextTo"/>
        <c:crossAx val="1331635520"/>
        <c:crosses val="autoZero"/>
        <c:auto val="1"/>
        <c:lblAlgn val="ctr"/>
        <c:lblOffset val="100"/>
        <c:noMultiLvlLbl val="0"/>
      </c:catAx>
      <c:valAx>
        <c:axId val="1331635520"/>
        <c:scaling>
          <c:orientation val="minMax"/>
        </c:scaling>
        <c:delete val="1"/>
        <c:axPos val="b"/>
        <c:numFmt formatCode="0%" sourceLinked="1"/>
        <c:majorTickMark val="out"/>
        <c:minorTickMark val="none"/>
        <c:tickLblPos val="nextTo"/>
        <c:crossAx val="133165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77983741695254"/>
          <c:y val="0"/>
          <c:w val="0.4898099949255808"/>
          <c:h val="0.93817373534419901"/>
        </c:manualLayout>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Do not think students should be taught about climate change</c:v>
                </c:pt>
                <c:pt idx="2">
                  <c:v>Students should be taught that scientists disagree about climate change</c:v>
                </c:pt>
                <c:pt idx="3">
                  <c:v>Students should be taught that scientists agree climate change is real and human-caused</c:v>
                </c:pt>
              </c:strCache>
            </c:strRef>
          </c:cat>
          <c:val>
            <c:numRef>
              <c:f>Sheet1!$B$2:$B$5</c:f>
              <c:numCache>
                <c:formatCode>0%</c:formatCode>
                <c:ptCount val="4"/>
                <c:pt idx="0">
                  <c:v>0.32</c:v>
                </c:pt>
                <c:pt idx="1">
                  <c:v>0.09</c:v>
                </c:pt>
                <c:pt idx="2">
                  <c:v>0.23</c:v>
                </c:pt>
                <c:pt idx="3">
                  <c:v>0.36</c:v>
                </c:pt>
              </c:numCache>
            </c:numRef>
          </c:val>
          <c:extLst>
            <c:ext xmlns:c16="http://schemas.microsoft.com/office/drawing/2014/chart" uri="{C3380CC4-5D6E-409C-BE32-E72D297353CC}">
              <c16:uniqueId val="{00000000-A9AD-4FC6-AC26-C04C9CA9F804}"/>
            </c:ext>
          </c:extLst>
        </c:ser>
        <c:dLbls>
          <c:showLegendKey val="0"/>
          <c:showVal val="0"/>
          <c:showCatName val="0"/>
          <c:showSerName val="0"/>
          <c:showPercent val="0"/>
          <c:showBubbleSize val="0"/>
        </c:dLbls>
        <c:gapWidth val="182"/>
        <c:axId val="1331652992"/>
        <c:axId val="1331635520"/>
      </c:barChart>
      <c:catAx>
        <c:axId val="133165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1635520"/>
        <c:crosses val="autoZero"/>
        <c:auto val="1"/>
        <c:lblAlgn val="ctr"/>
        <c:lblOffset val="100"/>
        <c:noMultiLvlLbl val="0"/>
      </c:catAx>
      <c:valAx>
        <c:axId val="1331635520"/>
        <c:scaling>
          <c:orientation val="minMax"/>
          <c:max val="0.45"/>
        </c:scaling>
        <c:delete val="1"/>
        <c:axPos val="b"/>
        <c:numFmt formatCode="0%" sourceLinked="1"/>
        <c:majorTickMark val="out"/>
        <c:minorTickMark val="none"/>
        <c:tickLblPos val="nextTo"/>
        <c:crossAx val="133165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Note Sure</c:v>
                </c:pt>
                <c:pt idx="1">
                  <c:v>Do not teach CC</c:v>
                </c:pt>
                <c:pt idx="2">
                  <c:v>Teacher scientists disagree</c:v>
                </c:pt>
                <c:pt idx="3">
                  <c:v>Teach CC is real and human caused</c:v>
                </c:pt>
              </c:strCache>
            </c:strRef>
          </c:cat>
          <c:val>
            <c:numRef>
              <c:f>Sheet1!$B$2:$B$5</c:f>
              <c:numCache>
                <c:formatCode>0%</c:formatCode>
                <c:ptCount val="4"/>
                <c:pt idx="0">
                  <c:v>0.32</c:v>
                </c:pt>
                <c:pt idx="1">
                  <c:v>0.11</c:v>
                </c:pt>
                <c:pt idx="2">
                  <c:v>0.23</c:v>
                </c:pt>
                <c:pt idx="3">
                  <c:v>0.33</c:v>
                </c:pt>
              </c:numCache>
            </c:numRef>
          </c:val>
          <c:extLst>
            <c:ext xmlns:c16="http://schemas.microsoft.com/office/drawing/2014/chart" uri="{C3380CC4-5D6E-409C-BE32-E72D297353CC}">
              <c16:uniqueId val="{00000000-A789-432C-9AE9-EC447A42E413}"/>
            </c:ext>
          </c:extLst>
        </c:ser>
        <c:dLbls>
          <c:showLegendKey val="0"/>
          <c:showVal val="0"/>
          <c:showCatName val="0"/>
          <c:showSerName val="0"/>
          <c:showPercent val="0"/>
          <c:showBubbleSize val="0"/>
        </c:dLbls>
        <c:gapWidth val="182"/>
        <c:axId val="1331652992"/>
        <c:axId val="1331635520"/>
      </c:barChart>
      <c:catAx>
        <c:axId val="1331652992"/>
        <c:scaling>
          <c:orientation val="minMax"/>
        </c:scaling>
        <c:delete val="1"/>
        <c:axPos val="l"/>
        <c:numFmt formatCode="General" sourceLinked="1"/>
        <c:majorTickMark val="none"/>
        <c:minorTickMark val="none"/>
        <c:tickLblPos val="nextTo"/>
        <c:crossAx val="1331635520"/>
        <c:crosses val="autoZero"/>
        <c:auto val="1"/>
        <c:lblAlgn val="ctr"/>
        <c:lblOffset val="100"/>
        <c:noMultiLvlLbl val="0"/>
      </c:catAx>
      <c:valAx>
        <c:axId val="1331635520"/>
        <c:scaling>
          <c:orientation val="minMax"/>
        </c:scaling>
        <c:delete val="1"/>
        <c:axPos val="b"/>
        <c:numFmt formatCode="0%" sourceLinked="1"/>
        <c:majorTickMark val="none"/>
        <c:minorTickMark val="none"/>
        <c:tickLblPos val="nextTo"/>
        <c:crossAx val="133165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School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375000000000003E-2"/>
          <c:y val="0.22989471497341851"/>
          <c:w val="0.93125000000000002"/>
          <c:h val="0.70363435923399065"/>
        </c:manualLayout>
      </c:layout>
      <c:barChart>
        <c:barDir val="col"/>
        <c:grouping val="stacked"/>
        <c:varyColors val="0"/>
        <c:ser>
          <c:idx val="0"/>
          <c:order val="0"/>
          <c:tx>
            <c:strRef>
              <c:f>Sheet1!$B$1</c:f>
              <c:strCache>
                <c:ptCount val="1"/>
                <c:pt idx="0">
                  <c:v>Not sure</c:v>
                </c:pt>
              </c:strCache>
            </c:strRef>
          </c:tx>
          <c:spPr>
            <a:solidFill>
              <a:schemeClr val="accent5"/>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4C4-4903-BD2F-49C52CC7536F}"/>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4C4-4903-BD2F-49C52CC753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Sheet1!$B$2:$B$3</c:f>
              <c:numCache>
                <c:formatCode>General</c:formatCode>
                <c:ptCount val="2"/>
                <c:pt idx="0">
                  <c:v>0.18</c:v>
                </c:pt>
                <c:pt idx="1">
                  <c:v>0.05</c:v>
                </c:pt>
              </c:numCache>
            </c:numRef>
          </c:val>
          <c:extLst>
            <c:ext xmlns:c16="http://schemas.microsoft.com/office/drawing/2014/chart" uri="{C3380CC4-5D6E-409C-BE32-E72D297353CC}">
              <c16:uniqueId val="{00000000-376A-4E62-A568-AF68FD6004E0}"/>
            </c:ext>
          </c:extLst>
        </c:ser>
        <c:ser>
          <c:idx val="1"/>
          <c:order val="1"/>
          <c:tx>
            <c:strRef>
              <c:f>Sheet1!$C$1</c:f>
              <c:strCache>
                <c:ptCount val="1"/>
                <c:pt idx="0">
                  <c:v>Poor</c:v>
                </c:pt>
              </c:strCache>
            </c:strRef>
          </c:tx>
          <c:spPr>
            <a:solidFill>
              <a:srgbClr val="FDFBF5"/>
            </a:solidFill>
            <a:ln>
              <a:noFill/>
            </a:ln>
            <a:effectLst/>
          </c:spPr>
          <c:invertIfNegative val="0"/>
          <c:dPt>
            <c:idx val="1"/>
            <c:invertIfNegative val="0"/>
            <c:bubble3D val="0"/>
            <c:spPr>
              <a:solidFill>
                <a:srgbClr val="EFFAFF"/>
              </a:solidFill>
              <a:ln>
                <a:noFill/>
              </a:ln>
              <a:effectLst/>
            </c:spPr>
            <c:extLst>
              <c:ext xmlns:c16="http://schemas.microsoft.com/office/drawing/2014/chart" uri="{C3380CC4-5D6E-409C-BE32-E72D297353CC}">
                <c16:uniqueId val="{0000000C-376A-4E62-A568-AF68FD6004E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Sheet1!$C$2:$C$3</c:f>
              <c:numCache>
                <c:formatCode>0%</c:formatCode>
                <c:ptCount val="2"/>
                <c:pt idx="0">
                  <c:v>0.09</c:v>
                </c:pt>
                <c:pt idx="1">
                  <c:v>0.1</c:v>
                </c:pt>
              </c:numCache>
            </c:numRef>
          </c:val>
          <c:extLst>
            <c:ext xmlns:c16="http://schemas.microsoft.com/office/drawing/2014/chart" uri="{C3380CC4-5D6E-409C-BE32-E72D297353CC}">
              <c16:uniqueId val="{00000001-376A-4E62-A568-AF68FD6004E0}"/>
            </c:ext>
          </c:extLst>
        </c:ser>
        <c:ser>
          <c:idx val="2"/>
          <c:order val="2"/>
          <c:tx>
            <c:strRef>
              <c:f>Sheet1!$D$1</c:f>
              <c:strCache>
                <c:ptCount val="1"/>
                <c:pt idx="0">
                  <c:v>Fair</c:v>
                </c:pt>
              </c:strCache>
            </c:strRef>
          </c:tx>
          <c:spPr>
            <a:solidFill>
              <a:srgbClr val="FFF1D2"/>
            </a:solidFill>
            <a:ln>
              <a:noFill/>
            </a:ln>
            <a:effectLst/>
          </c:spPr>
          <c:invertIfNegative val="0"/>
          <c:dPt>
            <c:idx val="0"/>
            <c:invertIfNegative val="0"/>
            <c:bubble3D val="0"/>
            <c:spPr>
              <a:solidFill>
                <a:srgbClr val="FFF1D2"/>
              </a:solidFill>
              <a:ln>
                <a:noFill/>
              </a:ln>
              <a:effectLst/>
            </c:spPr>
            <c:extLst>
              <c:ext xmlns:c16="http://schemas.microsoft.com/office/drawing/2014/chart" uri="{C3380CC4-5D6E-409C-BE32-E72D297353CC}">
                <c16:uniqueId val="{00000003-A57A-4CBC-9BF9-495B4A9947FE}"/>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B-376A-4E62-A568-AF68FD6004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Sheet1!$D$2:$D$3</c:f>
              <c:numCache>
                <c:formatCode>0%</c:formatCode>
                <c:ptCount val="2"/>
                <c:pt idx="0">
                  <c:v>0.18</c:v>
                </c:pt>
                <c:pt idx="1">
                  <c:v>0.08</c:v>
                </c:pt>
              </c:numCache>
            </c:numRef>
          </c:val>
          <c:extLst>
            <c:ext xmlns:c16="http://schemas.microsoft.com/office/drawing/2014/chart" uri="{C3380CC4-5D6E-409C-BE32-E72D297353CC}">
              <c16:uniqueId val="{00000002-376A-4E62-A568-AF68FD6004E0}"/>
            </c:ext>
          </c:extLst>
        </c:ser>
        <c:ser>
          <c:idx val="3"/>
          <c:order val="3"/>
          <c:tx>
            <c:strRef>
              <c:f>Sheet1!$E$1</c:f>
              <c:strCache>
                <c:ptCount val="1"/>
                <c:pt idx="0">
                  <c:v>Good</c:v>
                </c:pt>
              </c:strCache>
            </c:strRef>
          </c:tx>
          <c:spPr>
            <a:solidFill>
              <a:schemeClr val="accent1">
                <a:lumMod val="40000"/>
                <a:lumOff val="60000"/>
              </a:schemeClr>
            </a:solidFill>
            <a:ln>
              <a:noFill/>
            </a:ln>
            <a:effectLst/>
          </c:spPr>
          <c:invertIfNegative val="0"/>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376A-4E62-A568-AF68FD6004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Sheet1!$E$2:$E$3</c:f>
              <c:numCache>
                <c:formatCode>0%</c:formatCode>
                <c:ptCount val="2"/>
                <c:pt idx="0">
                  <c:v>0.25</c:v>
                </c:pt>
                <c:pt idx="1">
                  <c:v>0.18</c:v>
                </c:pt>
              </c:numCache>
            </c:numRef>
          </c:val>
          <c:extLst>
            <c:ext xmlns:c16="http://schemas.microsoft.com/office/drawing/2014/chart" uri="{C3380CC4-5D6E-409C-BE32-E72D297353CC}">
              <c16:uniqueId val="{00000003-376A-4E62-A568-AF68FD6004E0}"/>
            </c:ext>
          </c:extLst>
        </c:ser>
        <c:ser>
          <c:idx val="4"/>
          <c:order val="4"/>
          <c:tx>
            <c:strRef>
              <c:f>Sheet1!$F$1</c:f>
              <c:strCache>
                <c:ptCount val="1"/>
                <c:pt idx="0">
                  <c:v>Very Good</c:v>
                </c:pt>
              </c:strCache>
            </c:strRef>
          </c:tx>
          <c:spPr>
            <a:solidFill>
              <a:schemeClr val="accent1">
                <a:lumMod val="60000"/>
                <a:lumOff val="4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376A-4E62-A568-AF68FD6004E0}"/>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376A-4E62-A568-AF68FD6004E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376A-4E62-A568-AF68FD6004E0}"/>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376A-4E62-A568-AF68FD6004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Sheet1!$F$2:$F$3</c:f>
              <c:numCache>
                <c:formatCode>0%</c:formatCode>
                <c:ptCount val="2"/>
                <c:pt idx="0">
                  <c:v>0.23</c:v>
                </c:pt>
                <c:pt idx="1">
                  <c:v>0.43</c:v>
                </c:pt>
              </c:numCache>
            </c:numRef>
          </c:val>
          <c:extLst>
            <c:ext xmlns:c16="http://schemas.microsoft.com/office/drawing/2014/chart" uri="{C3380CC4-5D6E-409C-BE32-E72D297353CC}">
              <c16:uniqueId val="{00000004-376A-4E62-A568-AF68FD6004E0}"/>
            </c:ext>
          </c:extLst>
        </c:ser>
        <c:ser>
          <c:idx val="5"/>
          <c:order val="5"/>
          <c:tx>
            <c:strRef>
              <c:f>Sheet1!$G$1</c:f>
              <c:strCache>
                <c:ptCount val="1"/>
                <c:pt idx="0">
                  <c:v>Excellent</c:v>
                </c:pt>
              </c:strCache>
            </c:strRef>
          </c:tx>
          <c:spPr>
            <a:solidFill>
              <a:schemeClr val="accent1"/>
            </a:solidFill>
            <a:ln>
              <a:solidFill>
                <a:schemeClr val="accent1">
                  <a:lumMod val="75000"/>
                </a:schemeClr>
              </a:solid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D-A57A-4CBC-9BF9-495B4A9947FE}"/>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F-A57A-4CBC-9BF9-495B4A9947F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A57A-4CBC-9BF9-495B4A9947FE}"/>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A57A-4CBC-9BF9-495B4A9947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Teachers</c:v>
                </c:pt>
                <c:pt idx="1">
                  <c:v>Administrators</c:v>
                </c:pt>
              </c:strCache>
            </c:strRef>
          </c:cat>
          <c:val>
            <c:numRef>
              <c:f>Sheet1!$G$2:$G$3</c:f>
              <c:numCache>
                <c:formatCode>0%</c:formatCode>
                <c:ptCount val="2"/>
                <c:pt idx="0">
                  <c:v>0.08</c:v>
                </c:pt>
                <c:pt idx="1">
                  <c:v>0.18</c:v>
                </c:pt>
              </c:numCache>
            </c:numRef>
          </c:val>
          <c:extLst>
            <c:ext xmlns:c16="http://schemas.microsoft.com/office/drawing/2014/chart" uri="{C3380CC4-5D6E-409C-BE32-E72D297353CC}">
              <c16:uniqueId val="{00000010-9806-49DF-BCFB-553CE1AC7128}"/>
            </c:ext>
          </c:extLst>
        </c:ser>
        <c:dLbls>
          <c:dLblPos val="ctr"/>
          <c:showLegendKey val="0"/>
          <c:showVal val="1"/>
          <c:showCatName val="0"/>
          <c:showSerName val="0"/>
          <c:showPercent val="0"/>
          <c:showBubbleSize val="0"/>
        </c:dLbls>
        <c:gapWidth val="150"/>
        <c:overlap val="100"/>
        <c:axId val="2032285120"/>
        <c:axId val="2032277216"/>
      </c:barChart>
      <c:catAx>
        <c:axId val="20322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277216"/>
        <c:crosses val="autoZero"/>
        <c:auto val="1"/>
        <c:lblAlgn val="ctr"/>
        <c:lblOffset val="100"/>
        <c:noMultiLvlLbl val="0"/>
      </c:catAx>
      <c:valAx>
        <c:axId val="2032277216"/>
        <c:scaling>
          <c:orientation val="minMax"/>
          <c:max val="1"/>
        </c:scaling>
        <c:delete val="1"/>
        <c:axPos val="l"/>
        <c:numFmt formatCode="General" sourceLinked="1"/>
        <c:majorTickMark val="none"/>
        <c:minorTickMark val="none"/>
        <c:tickLblPos val="nextTo"/>
        <c:crossAx val="20322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District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084482668276876"/>
          <c:y val="0.23188284228434933"/>
          <c:w val="0.47831062097693905"/>
          <c:h val="0.70363435923399065"/>
        </c:manualLayout>
      </c:layout>
      <c:barChart>
        <c:barDir val="col"/>
        <c:grouping val="stacked"/>
        <c:varyColors val="0"/>
        <c:ser>
          <c:idx val="0"/>
          <c:order val="0"/>
          <c:tx>
            <c:strRef>
              <c:f>Sheet1!$B$1</c:f>
              <c:strCache>
                <c:ptCount val="1"/>
                <c:pt idx="0">
                  <c:v>Not Sure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Sheet1!$B$2</c:f>
              <c:numCache>
                <c:formatCode>General</c:formatCode>
                <c:ptCount val="1"/>
                <c:pt idx="0">
                  <c:v>0.04</c:v>
                </c:pt>
              </c:numCache>
            </c:numRef>
          </c:val>
          <c:extLst>
            <c:ext xmlns:c16="http://schemas.microsoft.com/office/drawing/2014/chart" uri="{C3380CC4-5D6E-409C-BE32-E72D297353CC}">
              <c16:uniqueId val="{00000002-CD73-42BF-9AA3-EF1AD4097521}"/>
            </c:ext>
          </c:extLst>
        </c:ser>
        <c:ser>
          <c:idx val="1"/>
          <c:order val="1"/>
          <c:tx>
            <c:strRef>
              <c:f>Sheet1!$C$1</c:f>
              <c:strCache>
                <c:ptCount val="1"/>
                <c:pt idx="0">
                  <c:v>Poor</c:v>
                </c:pt>
              </c:strCache>
            </c:strRef>
          </c:tx>
          <c:spPr>
            <a:solidFill>
              <a:srgbClr val="EFFAF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Sheet1!$C$2</c:f>
              <c:numCache>
                <c:formatCode>0%</c:formatCode>
                <c:ptCount val="1"/>
                <c:pt idx="0">
                  <c:v>0.06</c:v>
                </c:pt>
              </c:numCache>
            </c:numRef>
          </c:val>
          <c:extLst>
            <c:ext xmlns:c16="http://schemas.microsoft.com/office/drawing/2014/chart" uri="{C3380CC4-5D6E-409C-BE32-E72D297353CC}">
              <c16:uniqueId val="{00000007-CD73-42BF-9AA3-EF1AD4097521}"/>
            </c:ext>
          </c:extLst>
        </c:ser>
        <c:ser>
          <c:idx val="2"/>
          <c:order val="2"/>
          <c:tx>
            <c:strRef>
              <c:f>Sheet1!$D$1</c:f>
              <c:strCache>
                <c:ptCount val="1"/>
                <c:pt idx="0">
                  <c:v>Fair</c:v>
                </c:pt>
              </c:strCache>
            </c:strRef>
          </c:tx>
          <c:spPr>
            <a:solidFill>
              <a:srgbClr val="FFF1D2"/>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44D7-4EC8-BB67-7ADEC9F27C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Sheet1!$D$2</c:f>
              <c:numCache>
                <c:formatCode>0%</c:formatCode>
                <c:ptCount val="1"/>
                <c:pt idx="0">
                  <c:v>0.08</c:v>
                </c:pt>
              </c:numCache>
            </c:numRef>
          </c:val>
          <c:extLst>
            <c:ext xmlns:c16="http://schemas.microsoft.com/office/drawing/2014/chart" uri="{C3380CC4-5D6E-409C-BE32-E72D297353CC}">
              <c16:uniqueId val="{0000000A-CD73-42BF-9AA3-EF1AD4097521}"/>
            </c:ext>
          </c:extLst>
        </c:ser>
        <c:ser>
          <c:idx val="3"/>
          <c:order val="3"/>
          <c:tx>
            <c:strRef>
              <c:f>Sheet1!$E$1</c:f>
              <c:strCache>
                <c:ptCount val="1"/>
                <c:pt idx="0">
                  <c:v>Good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Sheet1!$E$2</c:f>
              <c:numCache>
                <c:formatCode>0%</c:formatCode>
                <c:ptCount val="1"/>
                <c:pt idx="0">
                  <c:v>0.26</c:v>
                </c:pt>
              </c:numCache>
            </c:numRef>
          </c:val>
          <c:extLst>
            <c:ext xmlns:c16="http://schemas.microsoft.com/office/drawing/2014/chart" uri="{C3380CC4-5D6E-409C-BE32-E72D297353CC}">
              <c16:uniqueId val="{0000000D-CD73-42BF-9AA3-EF1AD4097521}"/>
            </c:ext>
          </c:extLst>
        </c:ser>
        <c:ser>
          <c:idx val="4"/>
          <c:order val="4"/>
          <c:tx>
            <c:strRef>
              <c:f>Sheet1!$F$1</c:f>
              <c:strCache>
                <c:ptCount val="1"/>
                <c:pt idx="0">
                  <c:v>Very Good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Sheet1!$F$2</c:f>
              <c:numCache>
                <c:formatCode>0%</c:formatCode>
                <c:ptCount val="1"/>
                <c:pt idx="0">
                  <c:v>0.42</c:v>
                </c:pt>
              </c:numCache>
            </c:numRef>
          </c:val>
          <c:extLst>
            <c:ext xmlns:c16="http://schemas.microsoft.com/office/drawing/2014/chart" uri="{C3380CC4-5D6E-409C-BE32-E72D297353CC}">
              <c16:uniqueId val="{00000012-CD73-42BF-9AA3-EF1AD4097521}"/>
            </c:ext>
          </c:extLst>
        </c:ser>
        <c:ser>
          <c:idx val="5"/>
          <c:order val="5"/>
          <c:tx>
            <c:strRef>
              <c:f>Sheet1!$G$1</c:f>
              <c:strCache>
                <c:ptCount val="1"/>
                <c:pt idx="0">
                  <c:v>Excellent</c:v>
                </c:pt>
              </c:strCache>
            </c:strRef>
          </c:tx>
          <c:spPr>
            <a:solidFill>
              <a:srgbClr val="0075A6"/>
            </a:solidFill>
            <a:ln>
              <a:solidFill>
                <a:schemeClr val="accent1">
                  <a:lumMod val="75000"/>
                </a:schemeClr>
              </a:solidFill>
            </a:ln>
            <a:effectLst/>
          </c:spPr>
          <c:invertIfNegative val="0"/>
          <c:dPt>
            <c:idx val="0"/>
            <c:invertIfNegative val="0"/>
            <c:bubble3D val="0"/>
            <c:spPr>
              <a:solidFill>
                <a:srgbClr val="0075A6"/>
              </a:solidFill>
              <a:ln>
                <a:noFill/>
              </a:ln>
              <a:effectLst/>
            </c:spPr>
            <c:extLst>
              <c:ext xmlns:c16="http://schemas.microsoft.com/office/drawing/2014/chart" uri="{C3380CC4-5D6E-409C-BE32-E72D297353CC}">
                <c16:uniqueId val="{00000003-44D7-4EC8-BB67-7ADEC9F27C64}"/>
              </c:ext>
            </c:extLst>
          </c:dPt>
          <c:dLbls>
            <c:dLbl>
              <c:idx val="0"/>
              <c:tx>
                <c:rich>
                  <a:bodyPr/>
                  <a:lstStyle/>
                  <a:p>
                    <a:fld id="{84C3DA4F-784A-425C-97C5-2CD32E4535AC}"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D7-4EC8-BB67-7ADEC9F27C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Sheet1!$G$2</c:f>
              <c:numCache>
                <c:formatCode>0%</c:formatCode>
                <c:ptCount val="1"/>
                <c:pt idx="0">
                  <c:v>0.15</c:v>
                </c:pt>
              </c:numCache>
            </c:numRef>
          </c:val>
          <c:extLst>
            <c:ext xmlns:c16="http://schemas.microsoft.com/office/drawing/2014/chart" uri="{C3380CC4-5D6E-409C-BE32-E72D297353CC}">
              <c16:uniqueId val="{00000004-4D38-4362-B3E0-68E98BE52077}"/>
            </c:ext>
          </c:extLst>
        </c:ser>
        <c:dLbls>
          <c:dLblPos val="ctr"/>
          <c:showLegendKey val="0"/>
          <c:showVal val="1"/>
          <c:showCatName val="0"/>
          <c:showSerName val="0"/>
          <c:showPercent val="0"/>
          <c:showBubbleSize val="0"/>
        </c:dLbls>
        <c:gapWidth val="150"/>
        <c:overlap val="100"/>
        <c:axId val="2032285120"/>
        <c:axId val="2032277216"/>
      </c:barChart>
      <c:catAx>
        <c:axId val="20322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277216"/>
        <c:crosses val="autoZero"/>
        <c:auto val="1"/>
        <c:lblAlgn val="ctr"/>
        <c:lblOffset val="100"/>
        <c:noMultiLvlLbl val="0"/>
      </c:catAx>
      <c:valAx>
        <c:axId val="2032277216"/>
        <c:scaling>
          <c:orientation val="minMax"/>
          <c:max val="1"/>
        </c:scaling>
        <c:delete val="1"/>
        <c:axPos val="l"/>
        <c:numFmt formatCode="General" sourceLinked="1"/>
        <c:majorTickMark val="none"/>
        <c:minorTickMark val="none"/>
        <c:tickLblPos val="nextTo"/>
        <c:crossAx val="20322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State</a:t>
            </a:r>
          </a:p>
        </c:rich>
      </c:tx>
      <c:layout>
        <c:manualLayout>
          <c:xMode val="edge"/>
          <c:yMode val="edge"/>
          <c:x val="0.45273751268491025"/>
          <c:y val="1.16745887637598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7180222980078"/>
          <c:y val="0.23009488361147429"/>
          <c:w val="0.48527891988074889"/>
          <c:h val="0.70363435923399065"/>
        </c:manualLayout>
      </c:layout>
      <c:barChart>
        <c:barDir val="col"/>
        <c:grouping val="stacked"/>
        <c:varyColors val="0"/>
        <c:ser>
          <c:idx val="0"/>
          <c:order val="0"/>
          <c:tx>
            <c:strRef>
              <c:f>Sheet1!$B$1</c:f>
              <c:strCache>
                <c:ptCount val="1"/>
                <c:pt idx="0">
                  <c:v>Not Sure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Sheet1!$B$2</c:f>
              <c:numCache>
                <c:formatCode>General</c:formatCode>
                <c:ptCount val="1"/>
                <c:pt idx="0">
                  <c:v>0.03</c:v>
                </c:pt>
              </c:numCache>
            </c:numRef>
          </c:val>
          <c:extLst>
            <c:ext xmlns:c16="http://schemas.microsoft.com/office/drawing/2014/chart" uri="{C3380CC4-5D6E-409C-BE32-E72D297353CC}">
              <c16:uniqueId val="{00000002-9386-49B8-98EF-5928B517E358}"/>
            </c:ext>
          </c:extLst>
        </c:ser>
        <c:ser>
          <c:idx val="1"/>
          <c:order val="1"/>
          <c:tx>
            <c:strRef>
              <c:f>Sheet1!$C$1</c:f>
              <c:strCache>
                <c:ptCount val="1"/>
                <c:pt idx="0">
                  <c:v>Poor</c:v>
                </c:pt>
              </c:strCache>
            </c:strRef>
          </c:tx>
          <c:spPr>
            <a:solidFill>
              <a:srgbClr val="EFFAF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Sheet1!$C$2</c:f>
              <c:numCache>
                <c:formatCode>0%</c:formatCode>
                <c:ptCount val="1"/>
                <c:pt idx="0">
                  <c:v>0.02</c:v>
                </c:pt>
              </c:numCache>
            </c:numRef>
          </c:val>
          <c:extLst>
            <c:ext xmlns:c16="http://schemas.microsoft.com/office/drawing/2014/chart" uri="{C3380CC4-5D6E-409C-BE32-E72D297353CC}">
              <c16:uniqueId val="{00000007-9386-49B8-98EF-5928B517E358}"/>
            </c:ext>
          </c:extLst>
        </c:ser>
        <c:ser>
          <c:idx val="2"/>
          <c:order val="2"/>
          <c:tx>
            <c:strRef>
              <c:f>Sheet1!$D$1</c:f>
              <c:strCache>
                <c:ptCount val="1"/>
                <c:pt idx="0">
                  <c:v>Fair</c:v>
                </c:pt>
              </c:strCache>
            </c:strRef>
          </c:tx>
          <c:spPr>
            <a:solidFill>
              <a:srgbClr val="C5EEFF"/>
            </a:solidFill>
            <a:ln>
              <a:noFill/>
            </a:ln>
            <a:effectLst/>
          </c:spPr>
          <c:invertIfNegative val="0"/>
          <c:dPt>
            <c:idx val="0"/>
            <c:invertIfNegative val="0"/>
            <c:bubble3D val="0"/>
            <c:spPr>
              <a:solidFill>
                <a:srgbClr val="C5EEFF"/>
              </a:solidFill>
              <a:ln>
                <a:noFill/>
              </a:ln>
              <a:effectLst/>
            </c:spPr>
            <c:extLst>
              <c:ext xmlns:c16="http://schemas.microsoft.com/office/drawing/2014/chart" uri="{C3380CC4-5D6E-409C-BE32-E72D297353CC}">
                <c16:uniqueId val="{00000001-55A6-4D53-9716-442796F5070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Sheet1!$D$2</c:f>
              <c:numCache>
                <c:formatCode>0%</c:formatCode>
                <c:ptCount val="1"/>
                <c:pt idx="0">
                  <c:v>0.08</c:v>
                </c:pt>
              </c:numCache>
            </c:numRef>
          </c:val>
          <c:extLst>
            <c:ext xmlns:c16="http://schemas.microsoft.com/office/drawing/2014/chart" uri="{C3380CC4-5D6E-409C-BE32-E72D297353CC}">
              <c16:uniqueId val="{0000000A-9386-49B8-98EF-5928B517E358}"/>
            </c:ext>
          </c:extLst>
        </c:ser>
        <c:ser>
          <c:idx val="3"/>
          <c:order val="3"/>
          <c:tx>
            <c:strRef>
              <c:f>Sheet1!$E$1</c:f>
              <c:strCache>
                <c:ptCount val="1"/>
                <c:pt idx="0">
                  <c:v>Good</c:v>
                </c:pt>
              </c:strCache>
            </c:strRef>
          </c:tx>
          <c:spPr>
            <a:solidFill>
              <a:srgbClr val="8BDD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Sheet1!$E$2</c:f>
              <c:numCache>
                <c:formatCode>0%</c:formatCode>
                <c:ptCount val="1"/>
                <c:pt idx="0">
                  <c:v>0.31</c:v>
                </c:pt>
              </c:numCache>
            </c:numRef>
          </c:val>
          <c:extLst>
            <c:ext xmlns:c16="http://schemas.microsoft.com/office/drawing/2014/chart" uri="{C3380CC4-5D6E-409C-BE32-E72D297353CC}">
              <c16:uniqueId val="{0000000D-9386-49B8-98EF-5928B517E358}"/>
            </c:ext>
          </c:extLst>
        </c:ser>
        <c:ser>
          <c:idx val="4"/>
          <c:order val="4"/>
          <c:tx>
            <c:strRef>
              <c:f>Sheet1!$F$1</c:f>
              <c:strCache>
                <c:ptCount val="1"/>
                <c:pt idx="0">
                  <c:v>Very Good</c:v>
                </c:pt>
              </c:strCache>
            </c:strRef>
          </c:tx>
          <c:spPr>
            <a:solidFill>
              <a:srgbClr val="52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Sheet1!$F$2</c:f>
              <c:numCache>
                <c:formatCode>0%</c:formatCode>
                <c:ptCount val="1"/>
                <c:pt idx="0">
                  <c:v>0.42</c:v>
                </c:pt>
              </c:numCache>
            </c:numRef>
          </c:val>
          <c:extLst>
            <c:ext xmlns:c16="http://schemas.microsoft.com/office/drawing/2014/chart" uri="{C3380CC4-5D6E-409C-BE32-E72D297353CC}">
              <c16:uniqueId val="{00000012-9386-49B8-98EF-5928B517E358}"/>
            </c:ext>
          </c:extLst>
        </c:ser>
        <c:ser>
          <c:idx val="5"/>
          <c:order val="5"/>
          <c:tx>
            <c:strRef>
              <c:f>Sheet1!$G$1</c:f>
              <c:strCache>
                <c:ptCount val="1"/>
                <c:pt idx="0">
                  <c:v>Excellent</c:v>
                </c:pt>
              </c:strCache>
            </c:strRef>
          </c:tx>
          <c:spPr>
            <a:solidFill>
              <a:srgbClr val="52CCFF"/>
            </a:solidFill>
            <a:ln>
              <a:solidFill>
                <a:schemeClr val="accent1">
                  <a:lumMod val="75000"/>
                </a:schemeClr>
              </a:solidFill>
            </a:ln>
            <a:effectLst/>
          </c:spPr>
          <c:invertIfNegative val="0"/>
          <c:dPt>
            <c:idx val="0"/>
            <c:invertIfNegative val="0"/>
            <c:bubble3D val="0"/>
            <c:spPr>
              <a:solidFill>
                <a:srgbClr val="0075A6"/>
              </a:solidFill>
              <a:ln>
                <a:noFill/>
              </a:ln>
              <a:effectLst/>
            </c:spPr>
            <c:extLst>
              <c:ext xmlns:c16="http://schemas.microsoft.com/office/drawing/2014/chart" uri="{C3380CC4-5D6E-409C-BE32-E72D297353CC}">
                <c16:uniqueId val="{00000003-55A6-4D53-9716-442796F50707}"/>
              </c:ext>
            </c:extLst>
          </c:dPt>
          <c:dLbls>
            <c:dLbl>
              <c:idx val="0"/>
              <c:tx>
                <c:rich>
                  <a:bodyPr/>
                  <a:lstStyle/>
                  <a:p>
                    <a:fld id="{BDDDE41B-F91A-4B15-B1D8-7FFA7785F365}"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A6-4D53-9716-442796F507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Administrators</c:v>
                </c:pt>
              </c:strCache>
            </c:strRef>
          </c:cat>
          <c:val>
            <c:numRef>
              <c:f>Sheet1!$G$2</c:f>
              <c:numCache>
                <c:formatCode>0%</c:formatCode>
                <c:ptCount val="1"/>
                <c:pt idx="0">
                  <c:v>0.15</c:v>
                </c:pt>
              </c:numCache>
            </c:numRef>
          </c:val>
          <c:extLst>
            <c:ext xmlns:c16="http://schemas.microsoft.com/office/drawing/2014/chart" uri="{C3380CC4-5D6E-409C-BE32-E72D297353CC}">
              <c16:uniqueId val="{00000004-7A90-4793-ADFC-57F9FB288372}"/>
            </c:ext>
          </c:extLst>
        </c:ser>
        <c:dLbls>
          <c:dLblPos val="ctr"/>
          <c:showLegendKey val="0"/>
          <c:showVal val="1"/>
          <c:showCatName val="0"/>
          <c:showSerName val="0"/>
          <c:showPercent val="0"/>
          <c:showBubbleSize val="0"/>
        </c:dLbls>
        <c:gapWidth val="150"/>
        <c:overlap val="100"/>
        <c:axId val="2032285120"/>
        <c:axId val="2032277216"/>
      </c:barChart>
      <c:catAx>
        <c:axId val="20322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277216"/>
        <c:crosses val="autoZero"/>
        <c:auto val="1"/>
        <c:lblAlgn val="ctr"/>
        <c:lblOffset val="100"/>
        <c:noMultiLvlLbl val="0"/>
      </c:catAx>
      <c:valAx>
        <c:axId val="2032277216"/>
        <c:scaling>
          <c:orientation val="minMax"/>
          <c:max val="1"/>
        </c:scaling>
        <c:delete val="1"/>
        <c:axPos val="l"/>
        <c:numFmt formatCode="General" sourceLinked="1"/>
        <c:majorTickMark val="none"/>
        <c:minorTickMark val="none"/>
        <c:tickLblPos val="nextTo"/>
        <c:crossAx val="20322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Personally Teach About Climate Change</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583082796779376"/>
          <c:y val="0.21835282014920709"/>
          <c:w val="0.57416915937183832"/>
          <c:h val="0.753473045486541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6E7-4DA4-AC36-EFA159B85A03}"/>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6E7-4DA4-AC36-EFA159B85A03}"/>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6E7-4DA4-AC36-EFA159B85A03}"/>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6E7-4DA4-AC36-EFA159B85A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Sheet1!$B$2:$B$6</c:f>
              <c:numCache>
                <c:formatCode>0%</c:formatCode>
                <c:ptCount val="5"/>
                <c:pt idx="0">
                  <c:v>0.38</c:v>
                </c:pt>
                <c:pt idx="1">
                  <c:v>0.64</c:v>
                </c:pt>
                <c:pt idx="2">
                  <c:v>0.33</c:v>
                </c:pt>
                <c:pt idx="3">
                  <c:v>0.46</c:v>
                </c:pt>
                <c:pt idx="4">
                  <c:v>0.41</c:v>
                </c:pt>
              </c:numCache>
            </c:numRef>
          </c:val>
          <c:extLst>
            <c:ext xmlns:c16="http://schemas.microsoft.com/office/drawing/2014/chart" uri="{C3380CC4-5D6E-409C-BE32-E72D297353CC}">
              <c16:uniqueId val="{00000004-66E7-4DA4-AC36-EFA159B85A03}"/>
            </c:ext>
          </c:extLst>
        </c:ser>
        <c:dLbls>
          <c:dLblPos val="outEnd"/>
          <c:showLegendKey val="0"/>
          <c:showVal val="1"/>
          <c:showCatName val="0"/>
          <c:showSerName val="0"/>
          <c:showPercent val="0"/>
          <c:showBubbleSize val="0"/>
        </c:dLbls>
        <c:gapWidth val="219"/>
        <c:axId val="1959880832"/>
        <c:axId val="1959879168"/>
      </c:barChart>
      <c:catAx>
        <c:axId val="195988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scaling>
        <c:delete val="1"/>
        <c:axPos val="t"/>
        <c:numFmt formatCode="0%" sourceLinked="1"/>
        <c:majorTickMark val="none"/>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Teachers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F2-4058-A1BF-379ADA7E60C0}"/>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FBF9-4B3D-91BB-CD43A1CA292D}"/>
              </c:ext>
            </c:extLst>
          </c:dPt>
          <c:cat>
            <c:strRef>
              <c:f>Sheet1!$A$2:$A$3</c:f>
              <c:strCache>
                <c:ptCount val="2"/>
                <c:pt idx="0">
                  <c:v>Yes</c:v>
                </c:pt>
                <c:pt idx="1">
                  <c:v>No/DK</c:v>
                </c:pt>
              </c:strCache>
            </c:strRef>
          </c:cat>
          <c:val>
            <c:numRef>
              <c:f>Sheet1!$B$2:$B$3</c:f>
              <c:numCache>
                <c:formatCode>General</c:formatCode>
                <c:ptCount val="2"/>
                <c:pt idx="0">
                  <c:v>0.39</c:v>
                </c:pt>
                <c:pt idx="1">
                  <c:v>0.61</c:v>
                </c:pt>
              </c:numCache>
            </c:numRef>
          </c:val>
          <c:extLst>
            <c:ext xmlns:c16="http://schemas.microsoft.com/office/drawing/2014/chart" uri="{C3380CC4-5D6E-409C-BE32-E72D297353CC}">
              <c16:uniqueId val="{00000000-FBF9-4B3D-91BB-CD43A1CA29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Administrators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0D0-4513-8786-F0F0CFC12723}"/>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10D0-4513-8786-F0F0CFC12723}"/>
              </c:ext>
            </c:extLst>
          </c:dPt>
          <c:cat>
            <c:strRef>
              <c:f>Sheet1!$A$2:$A$3</c:f>
              <c:strCache>
                <c:ptCount val="2"/>
                <c:pt idx="0">
                  <c:v>Yes</c:v>
                </c:pt>
                <c:pt idx="1">
                  <c:v>No/DK</c:v>
                </c:pt>
              </c:strCache>
            </c:strRef>
          </c:cat>
          <c:val>
            <c:numRef>
              <c:f>Sheet1!$B$2:$B$3</c:f>
              <c:numCache>
                <c:formatCode>General</c:formatCode>
                <c:ptCount val="2"/>
                <c:pt idx="0">
                  <c:v>0.73</c:v>
                </c:pt>
                <c:pt idx="1">
                  <c:v>0.27</c:v>
                </c:pt>
              </c:numCache>
            </c:numRef>
          </c:val>
          <c:extLst>
            <c:ext xmlns:c16="http://schemas.microsoft.com/office/drawing/2014/chart" uri="{C3380CC4-5D6E-409C-BE32-E72D297353CC}">
              <c16:uniqueId val="{00000004-10D0-4513-8786-F0F0CFC1272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80212112754674E-2"/>
          <c:y val="0.1207318774168188"/>
          <c:w val="0.9754395757744907"/>
          <c:h val="0.83815202004436973"/>
        </c:manualLayout>
      </c:layout>
      <c:barChart>
        <c:barDir val="col"/>
        <c:grouping val="stacked"/>
        <c:varyColors val="0"/>
        <c:ser>
          <c:idx val="0"/>
          <c:order val="0"/>
          <c:tx>
            <c:strRef>
              <c:f>Sheet1!$B$1</c:f>
              <c:strCache>
                <c:ptCount val="1"/>
                <c:pt idx="0">
                  <c:v>Strongly Agree</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363-415E-8C99-E1AEFB4F7F0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A363-415E-8C99-E1AEFB4F7F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parent complaints</c:v>
                </c:pt>
              </c:strCache>
            </c:strRef>
          </c:cat>
          <c:val>
            <c:numRef>
              <c:f>Sheet1!$B$2:$B$5</c:f>
              <c:numCache>
                <c:formatCode>General</c:formatCode>
                <c:ptCount val="4"/>
                <c:pt idx="0" formatCode="0%">
                  <c:v>0.32</c:v>
                </c:pt>
              </c:numCache>
            </c:numRef>
          </c:val>
          <c:extLst>
            <c:ext xmlns:c16="http://schemas.microsoft.com/office/drawing/2014/chart" uri="{C3380CC4-5D6E-409C-BE32-E72D297353CC}">
              <c16:uniqueId val="{00000004-A363-415E-8C99-E1AEFB4F7F0A}"/>
            </c:ext>
          </c:extLst>
        </c:ser>
        <c:ser>
          <c:idx val="1"/>
          <c:order val="1"/>
          <c:tx>
            <c:strRef>
              <c:f>Sheet1!$C$1</c:f>
              <c:strCache>
                <c:ptCount val="1"/>
                <c:pt idx="0">
                  <c:v>Somewhat Agree</c:v>
                </c:pt>
              </c:strCache>
            </c:strRef>
          </c:tx>
          <c:spPr>
            <a:solidFill>
              <a:schemeClr val="accent2">
                <a:lumMod val="20000"/>
                <a:lumOff val="80000"/>
              </a:schemeClr>
            </a:solidFill>
            <a:ln>
              <a:noFill/>
            </a:ln>
            <a:effectLst/>
          </c:spPr>
          <c:invertIfNegative val="0"/>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6-A363-415E-8C99-E1AEFB4F7F0A}"/>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8-A363-415E-8C99-E1AEFB4F7F0A}"/>
              </c:ext>
            </c:extLst>
          </c:dPt>
          <c:cat>
            <c:strRef>
              <c:f>Sheet1!$A$2:$A$5</c:f>
              <c:strCache>
                <c:ptCount val="1"/>
                <c:pt idx="0">
                  <c:v>parent complaints</c:v>
                </c:pt>
              </c:strCache>
            </c:strRef>
          </c:cat>
          <c:val>
            <c:numRef>
              <c:f>Sheet1!$C$2:$C$5</c:f>
              <c:numCache>
                <c:formatCode>General</c:formatCode>
                <c:ptCount val="4"/>
                <c:pt idx="0" formatCode="0%">
                  <c:v>0.48</c:v>
                </c:pt>
              </c:numCache>
            </c:numRef>
          </c:val>
          <c:extLst>
            <c:ext xmlns:c16="http://schemas.microsoft.com/office/drawing/2014/chart" uri="{C3380CC4-5D6E-409C-BE32-E72D297353CC}">
              <c16:uniqueId val="{00000009-A363-415E-8C99-E1AEFB4F7F0A}"/>
            </c:ext>
          </c:extLst>
        </c:ser>
        <c:dLbls>
          <c:showLegendKey val="0"/>
          <c:showVal val="0"/>
          <c:showCatName val="0"/>
          <c:showSerName val="0"/>
          <c:showPercent val="0"/>
          <c:showBubbleSize val="0"/>
        </c:dLbls>
        <c:gapWidth val="150"/>
        <c:overlap val="100"/>
        <c:axId val="1460062464"/>
        <c:axId val="1460057056"/>
      </c:barChart>
      <c:catAx>
        <c:axId val="1460062464"/>
        <c:scaling>
          <c:orientation val="minMax"/>
        </c:scaling>
        <c:delete val="1"/>
        <c:axPos val="b"/>
        <c:numFmt formatCode="General" sourceLinked="1"/>
        <c:majorTickMark val="none"/>
        <c:minorTickMark val="none"/>
        <c:tickLblPos val="nextTo"/>
        <c:crossAx val="1460057056"/>
        <c:crosses val="autoZero"/>
        <c:auto val="1"/>
        <c:lblAlgn val="ctr"/>
        <c:lblOffset val="100"/>
        <c:noMultiLvlLbl val="0"/>
      </c:catAx>
      <c:valAx>
        <c:axId val="1460057056"/>
        <c:scaling>
          <c:orientation val="minMax"/>
        </c:scaling>
        <c:delete val="1"/>
        <c:axPos val="l"/>
        <c:numFmt formatCode="0%" sourceLinked="1"/>
        <c:majorTickMark val="out"/>
        <c:minorTickMark val="none"/>
        <c:tickLblPos val="nextTo"/>
        <c:crossAx val="146006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Grades Climate Change Topics/Content Included in School/District</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493881644911497E-2"/>
          <c:y val="0.14548085864684004"/>
          <c:w val="0.956506128614943"/>
          <c:h val="0.64705524081805366"/>
        </c:manualLayout>
      </c:layout>
      <c:barChart>
        <c:barDir val="col"/>
        <c:grouping val="clustered"/>
        <c:varyColors val="0"/>
        <c:ser>
          <c:idx val="0"/>
          <c:order val="0"/>
          <c:tx>
            <c:strRef>
              <c:f>Sheet1!$B$1</c:f>
              <c:strCache>
                <c:ptCount val="1"/>
                <c:pt idx="0">
                  <c:v>Teachers</c:v>
                </c:pt>
              </c:strCache>
            </c:strRef>
          </c:tx>
          <c:spPr>
            <a:solidFill>
              <a:schemeClr val="accent1">
                <a:lumMod val="40000"/>
                <a:lumOff val="6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649-42C8-A86A-F4DFFEC8D009}"/>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649-42C8-A86A-F4DFFEC8D00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5-5649-42C8-A86A-F4DFFEC8D00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5649-42C8-A86A-F4DFFEC8D009}"/>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9-5649-42C8-A86A-F4DFFEC8D009}"/>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649-42C8-A86A-F4DFFEC8D009}"/>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326-4C81-82E2-10498C8EF562}"/>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326-4C81-82E2-10498C8EF5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All Grades</c:v>
                </c:pt>
                <c:pt idx="1">
                  <c:v>K</c:v>
                </c:pt>
                <c:pt idx="2">
                  <c:v>1st</c:v>
                </c:pt>
                <c:pt idx="3">
                  <c:v>2nd </c:v>
                </c:pt>
                <c:pt idx="4">
                  <c:v>3rd</c:v>
                </c:pt>
                <c:pt idx="5">
                  <c:v>4th</c:v>
                </c:pt>
                <c:pt idx="6">
                  <c:v>5th</c:v>
                </c:pt>
                <c:pt idx="7">
                  <c:v>6th</c:v>
                </c:pt>
                <c:pt idx="8">
                  <c:v>7th</c:v>
                </c:pt>
                <c:pt idx="9">
                  <c:v>8th </c:v>
                </c:pt>
                <c:pt idx="10">
                  <c:v>9th</c:v>
                </c:pt>
                <c:pt idx="11">
                  <c:v>10th</c:v>
                </c:pt>
                <c:pt idx="12">
                  <c:v>11th</c:v>
                </c:pt>
                <c:pt idx="13">
                  <c:v>12th</c:v>
                </c:pt>
              </c:strCache>
            </c:strRef>
          </c:cat>
          <c:val>
            <c:numRef>
              <c:f>Sheet1!$B$2:$B$15</c:f>
              <c:numCache>
                <c:formatCode>0%</c:formatCode>
                <c:ptCount val="14"/>
                <c:pt idx="0">
                  <c:v>0.17</c:v>
                </c:pt>
                <c:pt idx="1">
                  <c:v>0.02</c:v>
                </c:pt>
                <c:pt idx="2">
                  <c:v>0.04</c:v>
                </c:pt>
                <c:pt idx="3">
                  <c:v>0.05</c:v>
                </c:pt>
                <c:pt idx="4">
                  <c:v>0.09</c:v>
                </c:pt>
                <c:pt idx="5">
                  <c:v>0.12</c:v>
                </c:pt>
                <c:pt idx="6">
                  <c:v>0.13</c:v>
                </c:pt>
                <c:pt idx="7">
                  <c:v>0.15</c:v>
                </c:pt>
                <c:pt idx="8">
                  <c:v>0.21</c:v>
                </c:pt>
                <c:pt idx="9">
                  <c:v>0.23</c:v>
                </c:pt>
                <c:pt idx="10">
                  <c:v>0.21</c:v>
                </c:pt>
                <c:pt idx="11">
                  <c:v>0.18</c:v>
                </c:pt>
                <c:pt idx="12">
                  <c:v>0.16</c:v>
                </c:pt>
                <c:pt idx="13">
                  <c:v>0.14000000000000001</c:v>
                </c:pt>
              </c:numCache>
            </c:numRef>
          </c:val>
          <c:extLst>
            <c:ext xmlns:c16="http://schemas.microsoft.com/office/drawing/2014/chart" uri="{C3380CC4-5D6E-409C-BE32-E72D297353CC}">
              <c16:uniqueId val="{0000000A-5649-42C8-A86A-F4DFFEC8D009}"/>
            </c:ext>
          </c:extLst>
        </c:ser>
        <c:dLbls>
          <c:dLblPos val="outEnd"/>
          <c:showLegendKey val="0"/>
          <c:showVal val="1"/>
          <c:showCatName val="0"/>
          <c:showSerName val="0"/>
          <c:showPercent val="0"/>
          <c:showBubbleSize val="0"/>
        </c:dLbls>
        <c:gapWidth val="90"/>
        <c:axId val="1959880832"/>
        <c:axId val="1959879168"/>
      </c:barChart>
      <c:catAx>
        <c:axId val="1959880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max val="0.30000000000000004"/>
        </c:scaling>
        <c:delete val="1"/>
        <c:axPos val="l"/>
        <c:numFmt formatCode="0%" sourceLinked="1"/>
        <c:majorTickMark val="out"/>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Grades Climate Change Topics/Content Included in School/District</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493881644911497E-2"/>
          <c:y val="0.14548085864684004"/>
          <c:w val="0.956506128614943"/>
          <c:h val="0.64705524081805366"/>
        </c:manualLayout>
      </c:layout>
      <c:barChart>
        <c:barDir val="col"/>
        <c:grouping val="clustered"/>
        <c:varyColors val="0"/>
        <c:ser>
          <c:idx val="0"/>
          <c:order val="0"/>
          <c:tx>
            <c:strRef>
              <c:f>Sheet1!$B$1</c:f>
              <c:strCache>
                <c:ptCount val="1"/>
                <c:pt idx="0">
                  <c:v>Teachers</c:v>
                </c:pt>
              </c:strCache>
            </c:strRef>
          </c:tx>
          <c:spPr>
            <a:solidFill>
              <a:schemeClr val="accent1">
                <a:lumMod val="40000"/>
                <a:lumOff val="6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649-42C8-A86A-F4DFFEC8D009}"/>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649-42C8-A86A-F4DFFEC8D00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5-5649-42C8-A86A-F4DFFEC8D00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5649-42C8-A86A-F4DFFEC8D009}"/>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9-5649-42C8-A86A-F4DFFEC8D009}"/>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649-42C8-A86A-F4DFFEC8D009}"/>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326-4C81-82E2-10498C8EF562}"/>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326-4C81-82E2-10498C8EF5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All Grades</c:v>
                </c:pt>
                <c:pt idx="1">
                  <c:v>K</c:v>
                </c:pt>
                <c:pt idx="2">
                  <c:v>1st</c:v>
                </c:pt>
                <c:pt idx="3">
                  <c:v>2nd </c:v>
                </c:pt>
                <c:pt idx="4">
                  <c:v>3rd</c:v>
                </c:pt>
                <c:pt idx="5">
                  <c:v>4th</c:v>
                </c:pt>
                <c:pt idx="6">
                  <c:v>5th</c:v>
                </c:pt>
                <c:pt idx="7">
                  <c:v>6th</c:v>
                </c:pt>
                <c:pt idx="8">
                  <c:v>7th</c:v>
                </c:pt>
                <c:pt idx="9">
                  <c:v>8th </c:v>
                </c:pt>
                <c:pt idx="10">
                  <c:v>9th</c:v>
                </c:pt>
                <c:pt idx="11">
                  <c:v>10th</c:v>
                </c:pt>
                <c:pt idx="12">
                  <c:v>11th</c:v>
                </c:pt>
                <c:pt idx="13">
                  <c:v>12th</c:v>
                </c:pt>
              </c:strCache>
            </c:strRef>
          </c:cat>
          <c:val>
            <c:numRef>
              <c:f>Sheet1!$B$2:$B$15</c:f>
              <c:numCache>
                <c:formatCode>0%</c:formatCode>
                <c:ptCount val="14"/>
                <c:pt idx="0">
                  <c:v>0.17</c:v>
                </c:pt>
                <c:pt idx="1">
                  <c:v>0.02</c:v>
                </c:pt>
                <c:pt idx="2">
                  <c:v>0.04</c:v>
                </c:pt>
                <c:pt idx="3">
                  <c:v>0.05</c:v>
                </c:pt>
                <c:pt idx="4">
                  <c:v>0.09</c:v>
                </c:pt>
                <c:pt idx="5">
                  <c:v>0.12</c:v>
                </c:pt>
                <c:pt idx="6">
                  <c:v>0.13</c:v>
                </c:pt>
                <c:pt idx="7">
                  <c:v>0.15</c:v>
                </c:pt>
                <c:pt idx="8">
                  <c:v>0.21</c:v>
                </c:pt>
                <c:pt idx="9">
                  <c:v>0.23</c:v>
                </c:pt>
                <c:pt idx="10">
                  <c:v>0.21</c:v>
                </c:pt>
                <c:pt idx="11">
                  <c:v>0.18</c:v>
                </c:pt>
                <c:pt idx="12">
                  <c:v>0.16</c:v>
                </c:pt>
                <c:pt idx="13">
                  <c:v>0.14000000000000001</c:v>
                </c:pt>
              </c:numCache>
            </c:numRef>
          </c:val>
          <c:extLst>
            <c:ext xmlns:c16="http://schemas.microsoft.com/office/drawing/2014/chart" uri="{C3380CC4-5D6E-409C-BE32-E72D297353CC}">
              <c16:uniqueId val="{0000000A-5649-42C8-A86A-F4DFFEC8D009}"/>
            </c:ext>
          </c:extLst>
        </c:ser>
        <c:ser>
          <c:idx val="1"/>
          <c:order val="1"/>
          <c:tx>
            <c:strRef>
              <c:f>Sheet1!$C$1</c:f>
              <c:strCache>
                <c:ptCount val="1"/>
                <c:pt idx="0">
                  <c:v>Administrators</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326-4C81-82E2-10498C8EF562}"/>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326-4C81-82E2-10498C8EF562}"/>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326-4C81-82E2-10498C8EF5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All Grades</c:v>
                </c:pt>
                <c:pt idx="1">
                  <c:v>K</c:v>
                </c:pt>
                <c:pt idx="2">
                  <c:v>1st</c:v>
                </c:pt>
                <c:pt idx="3">
                  <c:v>2nd </c:v>
                </c:pt>
                <c:pt idx="4">
                  <c:v>3rd</c:v>
                </c:pt>
                <c:pt idx="5">
                  <c:v>4th</c:v>
                </c:pt>
                <c:pt idx="6">
                  <c:v>5th</c:v>
                </c:pt>
                <c:pt idx="7">
                  <c:v>6th</c:v>
                </c:pt>
                <c:pt idx="8">
                  <c:v>7th</c:v>
                </c:pt>
                <c:pt idx="9">
                  <c:v>8th </c:v>
                </c:pt>
                <c:pt idx="10">
                  <c:v>9th</c:v>
                </c:pt>
                <c:pt idx="11">
                  <c:v>10th</c:v>
                </c:pt>
                <c:pt idx="12">
                  <c:v>11th</c:v>
                </c:pt>
                <c:pt idx="13">
                  <c:v>12th</c:v>
                </c:pt>
              </c:strCache>
            </c:strRef>
          </c:cat>
          <c:val>
            <c:numRef>
              <c:f>Sheet1!$C$2:$C$15</c:f>
              <c:numCache>
                <c:formatCode>0%</c:formatCode>
                <c:ptCount val="14"/>
                <c:pt idx="0">
                  <c:v>0.22</c:v>
                </c:pt>
                <c:pt idx="1">
                  <c:v>7.0000000000000007E-2</c:v>
                </c:pt>
                <c:pt idx="2">
                  <c:v>0.08</c:v>
                </c:pt>
                <c:pt idx="3">
                  <c:v>7.0000000000000007E-2</c:v>
                </c:pt>
                <c:pt idx="4">
                  <c:v>0.14000000000000001</c:v>
                </c:pt>
                <c:pt idx="5">
                  <c:v>0.22</c:v>
                </c:pt>
                <c:pt idx="6">
                  <c:v>0.19</c:v>
                </c:pt>
                <c:pt idx="7">
                  <c:v>0.18</c:v>
                </c:pt>
                <c:pt idx="8">
                  <c:v>0.22</c:v>
                </c:pt>
                <c:pt idx="9">
                  <c:v>0.28999999999999998</c:v>
                </c:pt>
                <c:pt idx="10">
                  <c:v>0.23</c:v>
                </c:pt>
                <c:pt idx="11">
                  <c:v>0.19</c:v>
                </c:pt>
                <c:pt idx="12">
                  <c:v>0.19</c:v>
                </c:pt>
                <c:pt idx="13">
                  <c:v>0.2</c:v>
                </c:pt>
              </c:numCache>
            </c:numRef>
          </c:val>
          <c:extLst>
            <c:ext xmlns:c16="http://schemas.microsoft.com/office/drawing/2014/chart" uri="{C3380CC4-5D6E-409C-BE32-E72D297353CC}">
              <c16:uniqueId val="{0000000A-8B33-4CAF-8F35-75E4D580E895}"/>
            </c:ext>
          </c:extLst>
        </c:ser>
        <c:dLbls>
          <c:dLblPos val="outEnd"/>
          <c:showLegendKey val="0"/>
          <c:showVal val="1"/>
          <c:showCatName val="0"/>
          <c:showSerName val="0"/>
          <c:showPercent val="0"/>
          <c:showBubbleSize val="0"/>
        </c:dLbls>
        <c:gapWidth val="90"/>
        <c:axId val="1959880832"/>
        <c:axId val="1959879168"/>
      </c:barChart>
      <c:catAx>
        <c:axId val="1959880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max val="0.30000000000000004"/>
        </c:scaling>
        <c:delete val="1"/>
        <c:axPos val="l"/>
        <c:numFmt formatCode="0%" sourceLinked="1"/>
        <c:majorTickMark val="out"/>
        <c:minorTickMark val="none"/>
        <c:tickLblPos val="nextTo"/>
        <c:crossAx val="195988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Majorities in Each Subject/Grade Would Like Teaching About Climate Change Integrated Across Subjects</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583082796779376"/>
          <c:y val="0.21835282014920709"/>
          <c:w val="0.57416915937183832"/>
          <c:h val="0.7534730454865419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D46-4108-94A4-388540245F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Sheet1!$B$2:$B$6</c:f>
              <c:numCache>
                <c:formatCode>0%</c:formatCode>
                <c:ptCount val="5"/>
                <c:pt idx="0">
                  <c:v>0.7</c:v>
                </c:pt>
                <c:pt idx="1">
                  <c:v>0.67</c:v>
                </c:pt>
                <c:pt idx="2">
                  <c:v>0.71</c:v>
                </c:pt>
                <c:pt idx="3">
                  <c:v>0.73</c:v>
                </c:pt>
                <c:pt idx="4">
                  <c:v>0.8</c:v>
                </c:pt>
              </c:numCache>
            </c:numRef>
          </c:val>
          <c:extLst>
            <c:ext xmlns:c16="http://schemas.microsoft.com/office/drawing/2014/chart" uri="{C3380CC4-5D6E-409C-BE32-E72D297353CC}">
              <c16:uniqueId val="{00000004-0D46-4108-94A4-388540245F54}"/>
            </c:ext>
          </c:extLst>
        </c:ser>
        <c:dLbls>
          <c:dLblPos val="outEnd"/>
          <c:showLegendKey val="0"/>
          <c:showVal val="1"/>
          <c:showCatName val="0"/>
          <c:showSerName val="0"/>
          <c:showPercent val="0"/>
          <c:showBubbleSize val="0"/>
        </c:dLbls>
        <c:gapWidth val="219"/>
        <c:axId val="1959880832"/>
        <c:axId val="1959879168"/>
      </c:barChart>
      <c:catAx>
        <c:axId val="195988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min val="0"/>
        </c:scaling>
        <c:delete val="1"/>
        <c:axPos val="t"/>
        <c:numFmt formatCode="0%" sourceLinked="1"/>
        <c:majorTickMark val="out"/>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4684-46CC-A7D4-78418DD97FB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0.33</c:v>
                </c:pt>
                <c:pt idx="1">
                  <c:v>0.22</c:v>
                </c:pt>
                <c:pt idx="2">
                  <c:v>0.26</c:v>
                </c:pt>
              </c:numCache>
            </c:numRef>
          </c:val>
          <c:extLst>
            <c:ext xmlns:c16="http://schemas.microsoft.com/office/drawing/2014/chart" uri="{C3380CC4-5D6E-409C-BE32-E72D297353CC}">
              <c16:uniqueId val="{00000000-4684-46CC-A7D4-78418DD97FBE}"/>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E449-49C1-BBA9-5DA1A33915E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0.28999999999999998</c:v>
                </c:pt>
                <c:pt idx="1">
                  <c:v>0.25</c:v>
                </c:pt>
                <c:pt idx="2">
                  <c:v>0.3</c:v>
                </c:pt>
              </c:numCache>
            </c:numRef>
          </c:val>
          <c:extLst>
            <c:ext xmlns:c16="http://schemas.microsoft.com/office/drawing/2014/chart" uri="{C3380CC4-5D6E-409C-BE32-E72D297353CC}">
              <c16:uniqueId val="{00000000-E449-49C1-BBA9-5DA1A33915EA}"/>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E1A-4E0B-AF00-77C887BE67D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0.34</c:v>
                </c:pt>
                <c:pt idx="1">
                  <c:v>0.22</c:v>
                </c:pt>
                <c:pt idx="2">
                  <c:v>0.26</c:v>
                </c:pt>
              </c:numCache>
            </c:numRef>
          </c:val>
          <c:extLst>
            <c:ext xmlns:c16="http://schemas.microsoft.com/office/drawing/2014/chart" uri="{C3380CC4-5D6E-409C-BE32-E72D297353CC}">
              <c16:uniqueId val="{00000000-AE1A-4E0B-AF00-77C887BE67D6}"/>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1F5C-4C08-B538-E88B851A020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0.27</c:v>
                </c:pt>
                <c:pt idx="1">
                  <c:v>0.28999999999999998</c:v>
                </c:pt>
                <c:pt idx="2">
                  <c:v>0.3</c:v>
                </c:pt>
              </c:numCache>
            </c:numRef>
          </c:val>
          <c:extLst>
            <c:ext xmlns:c16="http://schemas.microsoft.com/office/drawing/2014/chart" uri="{C3380CC4-5D6E-409C-BE32-E72D297353CC}">
              <c16:uniqueId val="{00000000-1F5C-4C08-B538-E88B851A020F}"/>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0.23</c:v>
                </c:pt>
                <c:pt idx="1">
                  <c:v>0.3</c:v>
                </c:pt>
                <c:pt idx="2">
                  <c:v>0.35</c:v>
                </c:pt>
              </c:numCache>
            </c:numRef>
          </c:val>
          <c:extLst>
            <c:ext xmlns:c16="http://schemas.microsoft.com/office/drawing/2014/chart" uri="{C3380CC4-5D6E-409C-BE32-E72D297353CC}">
              <c16:uniqueId val="{00000000-8420-41A1-9FB5-D3857DF16020}"/>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8277-431E-BAF0-8E44F52C4B0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0.28999999999999998</c:v>
                </c:pt>
                <c:pt idx="1">
                  <c:v>0.25</c:v>
                </c:pt>
                <c:pt idx="2">
                  <c:v>0.3</c:v>
                </c:pt>
              </c:numCache>
            </c:numRef>
          </c:val>
          <c:extLst>
            <c:ext xmlns:c16="http://schemas.microsoft.com/office/drawing/2014/chart" uri="{C3380CC4-5D6E-409C-BE32-E72D297353CC}">
              <c16:uniqueId val="{00000000-8277-431E-BAF0-8E44F52C4B0C}"/>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F851-4D63-8BF8-B393AD33233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0.31</c:v>
                </c:pt>
                <c:pt idx="1">
                  <c:v>0.22</c:v>
                </c:pt>
                <c:pt idx="2">
                  <c:v>0.27</c:v>
                </c:pt>
              </c:numCache>
            </c:numRef>
          </c:val>
          <c:extLst>
            <c:ext xmlns:c16="http://schemas.microsoft.com/office/drawing/2014/chart" uri="{C3380CC4-5D6E-409C-BE32-E72D297353CC}">
              <c16:uniqueId val="{00000000-F851-4D63-8BF8-B393AD33233E}"/>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impact/irresponsible</c:v>
                </c:pt>
                <c:pt idx="1">
                  <c:v>students raise it</c:v>
                </c:pt>
                <c:pt idx="2">
                  <c:v>students worried</c:v>
                </c:pt>
              </c:strCache>
            </c:strRef>
          </c:cat>
          <c:val>
            <c:numRef>
              <c:f>Sheet1!$B$2:$B$4</c:f>
              <c:numCache>
                <c:formatCode>0%</c:formatCode>
                <c:ptCount val="3"/>
                <c:pt idx="0">
                  <c:v>0.34</c:v>
                </c:pt>
                <c:pt idx="1">
                  <c:v>0.17</c:v>
                </c:pt>
                <c:pt idx="2">
                  <c:v>0.12</c:v>
                </c:pt>
              </c:numCache>
            </c:numRef>
          </c:val>
          <c:extLst>
            <c:ext xmlns:c16="http://schemas.microsoft.com/office/drawing/2014/chart" uri="{C3380CC4-5D6E-409C-BE32-E72D297353CC}">
              <c16:uniqueId val="{00000000-47C1-4E2A-A991-21359413388C}"/>
            </c:ext>
          </c:extLst>
        </c:ser>
        <c:ser>
          <c:idx val="1"/>
          <c:order val="1"/>
          <c:tx>
            <c:strRef>
              <c:f>Sheet1!$C$1</c:f>
              <c:strCache>
                <c:ptCount val="1"/>
                <c:pt idx="0">
                  <c:v>Somewhat Agree</c:v>
                </c:pt>
              </c:strCache>
            </c:strRef>
          </c:tx>
          <c:spPr>
            <a:solidFill>
              <a:schemeClr val="accent1">
                <a:lumMod val="60000"/>
                <a:lumOff val="40000"/>
              </a:schemeClr>
            </a:solidFill>
            <a:ln>
              <a:noFill/>
            </a:ln>
            <a:effectLst/>
          </c:spPr>
          <c:invertIfNegative val="0"/>
          <c:cat>
            <c:strRef>
              <c:f>Sheet1!$A$2:$A$4</c:f>
              <c:strCache>
                <c:ptCount val="3"/>
                <c:pt idx="0">
                  <c:v>impact/irresponsible</c:v>
                </c:pt>
                <c:pt idx="1">
                  <c:v>students raise it</c:v>
                </c:pt>
                <c:pt idx="2">
                  <c:v>students worried</c:v>
                </c:pt>
              </c:strCache>
            </c:strRef>
          </c:cat>
          <c:val>
            <c:numRef>
              <c:f>Sheet1!$C$2:$C$4</c:f>
              <c:numCache>
                <c:formatCode>0%</c:formatCode>
                <c:ptCount val="3"/>
                <c:pt idx="0">
                  <c:v>0.4</c:v>
                </c:pt>
                <c:pt idx="1">
                  <c:v>0.39</c:v>
                </c:pt>
                <c:pt idx="2">
                  <c:v>0.34</c:v>
                </c:pt>
              </c:numCache>
            </c:numRef>
          </c:val>
          <c:extLst>
            <c:ext xmlns:c16="http://schemas.microsoft.com/office/drawing/2014/chart" uri="{C3380CC4-5D6E-409C-BE32-E72D297353CC}">
              <c16:uniqueId val="{00000001-47C1-4E2A-A991-21359413388C}"/>
            </c:ext>
          </c:extLst>
        </c:ser>
        <c:dLbls>
          <c:showLegendKey val="0"/>
          <c:showVal val="0"/>
          <c:showCatName val="0"/>
          <c:showSerName val="0"/>
          <c:showPercent val="0"/>
          <c:showBubbleSize val="0"/>
        </c:dLbls>
        <c:gapWidth val="150"/>
        <c:overlap val="100"/>
        <c:axId val="1460062464"/>
        <c:axId val="1460057056"/>
      </c:barChart>
      <c:catAx>
        <c:axId val="1460062464"/>
        <c:scaling>
          <c:orientation val="minMax"/>
        </c:scaling>
        <c:delete val="1"/>
        <c:axPos val="b"/>
        <c:numFmt formatCode="General" sourceLinked="1"/>
        <c:majorTickMark val="none"/>
        <c:minorTickMark val="none"/>
        <c:tickLblPos val="nextTo"/>
        <c:crossAx val="1460057056"/>
        <c:crosses val="autoZero"/>
        <c:auto val="1"/>
        <c:lblAlgn val="ctr"/>
        <c:lblOffset val="100"/>
        <c:noMultiLvlLbl val="0"/>
      </c:catAx>
      <c:valAx>
        <c:axId val="1460057056"/>
        <c:scaling>
          <c:orientation val="minMax"/>
          <c:max val="0.9"/>
        </c:scaling>
        <c:delete val="1"/>
        <c:axPos val="l"/>
        <c:numFmt formatCode="0%" sourceLinked="1"/>
        <c:majorTickMark val="out"/>
        <c:minorTickMark val="none"/>
        <c:tickLblPos val="nextTo"/>
        <c:crossAx val="146006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4511-41C3-B50E-1B1F4391329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0.28000000000000003</c:v>
                </c:pt>
                <c:pt idx="1">
                  <c:v>0.27</c:v>
                </c:pt>
                <c:pt idx="2">
                  <c:v>0.31</c:v>
                </c:pt>
              </c:numCache>
            </c:numRef>
          </c:val>
          <c:extLst>
            <c:ext xmlns:c16="http://schemas.microsoft.com/office/drawing/2014/chart" uri="{C3380CC4-5D6E-409C-BE32-E72D297353CC}">
              <c16:uniqueId val="{00000000-4511-41C3-B50E-1B1F43913297}"/>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CEB-4782-B451-54623048C85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0.28000000000000003</c:v>
                </c:pt>
                <c:pt idx="1">
                  <c:v>0.26</c:v>
                </c:pt>
                <c:pt idx="2">
                  <c:v>0.28999999999999998</c:v>
                </c:pt>
              </c:numCache>
            </c:numRef>
          </c:val>
          <c:extLst>
            <c:ext xmlns:c16="http://schemas.microsoft.com/office/drawing/2014/chart" uri="{C3380CC4-5D6E-409C-BE32-E72D297353CC}">
              <c16:uniqueId val="{00000000-BCEB-4782-B451-54623048C850}"/>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620A-4DB0-A1D5-316668A6DBF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0.28000000000000003</c:v>
                </c:pt>
                <c:pt idx="1">
                  <c:v>0.27</c:v>
                </c:pt>
                <c:pt idx="2">
                  <c:v>0.3</c:v>
                </c:pt>
              </c:numCache>
            </c:numRef>
          </c:val>
          <c:extLst>
            <c:ext xmlns:c16="http://schemas.microsoft.com/office/drawing/2014/chart" uri="{C3380CC4-5D6E-409C-BE32-E72D297353CC}">
              <c16:uniqueId val="{00000000-620A-4DB0-A1D5-316668A6DBFF}"/>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0.26</c:v>
                </c:pt>
                <c:pt idx="1">
                  <c:v>0.27</c:v>
                </c:pt>
                <c:pt idx="2">
                  <c:v>0.32</c:v>
                </c:pt>
              </c:numCache>
            </c:numRef>
          </c:val>
          <c:extLst>
            <c:ext xmlns:c16="http://schemas.microsoft.com/office/drawing/2014/chart" uri="{C3380CC4-5D6E-409C-BE32-E72D297353CC}">
              <c16:uniqueId val="{00000000-1336-496B-96AF-18BCC6C2252B}"/>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777265247354"/>
          <c:y val="2.578124841404722E-2"/>
          <c:w val="0.64611751059645761"/>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12E-4828-9FE7-EC6DCF4AB84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D/F</c:v>
                </c:pt>
                <c:pt idx="1">
                  <c:v>C</c:v>
                </c:pt>
                <c:pt idx="2">
                  <c:v>A/B</c:v>
                </c:pt>
              </c:strCache>
            </c:strRef>
          </c:cat>
          <c:val>
            <c:numRef>
              <c:f>Sheet1!$B$2:$B$4</c:f>
              <c:numCache>
                <c:formatCode>0%</c:formatCode>
                <c:ptCount val="3"/>
                <c:pt idx="0">
                  <c:v>0.32</c:v>
                </c:pt>
                <c:pt idx="1">
                  <c:v>0.25</c:v>
                </c:pt>
                <c:pt idx="2">
                  <c:v>0.28000000000000003</c:v>
                </c:pt>
              </c:numCache>
            </c:numRef>
          </c:val>
          <c:extLst>
            <c:ext xmlns:c16="http://schemas.microsoft.com/office/drawing/2014/chart" uri="{C3380CC4-5D6E-409C-BE32-E72D297353CC}">
              <c16:uniqueId val="{00000000-A12E-4828-9FE7-EC6DCF4AB84B}"/>
            </c:ext>
          </c:extLst>
        </c:ser>
        <c:dLbls>
          <c:showLegendKey val="0"/>
          <c:showVal val="0"/>
          <c:showCatName val="0"/>
          <c:showSerName val="0"/>
          <c:showPercent val="0"/>
          <c:showBubbleSize val="0"/>
        </c:dLbls>
        <c:gapWidth val="182"/>
        <c:axId val="1416956352"/>
        <c:axId val="1416949280"/>
      </c:barChart>
      <c:catAx>
        <c:axId val="141695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6949280"/>
        <c:crosses val="autoZero"/>
        <c:auto val="1"/>
        <c:lblAlgn val="ctr"/>
        <c:lblOffset val="100"/>
        <c:noMultiLvlLbl val="0"/>
      </c:catAx>
      <c:valAx>
        <c:axId val="1416949280"/>
        <c:scaling>
          <c:orientation val="minMax"/>
          <c:min val="0"/>
        </c:scaling>
        <c:delete val="1"/>
        <c:axPos val="b"/>
        <c:numFmt formatCode="0%" sourceLinked="1"/>
        <c:majorTickMark val="out"/>
        <c:minorTickMark val="none"/>
        <c:tickLblPos val="nextTo"/>
        <c:crossAx val="14169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Confidence Addressing the Following Topics with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Extremely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and emotional learning</c:v>
                </c:pt>
                <c:pt idx="1">
                  <c:v>The Holocaust</c:v>
                </c:pt>
                <c:pt idx="2">
                  <c:v>Mental health</c:v>
                </c:pt>
                <c:pt idx="3">
                  <c:v>Climate change</c:v>
                </c:pt>
                <c:pt idx="4">
                  <c:v>Guns in schools</c:v>
                </c:pt>
                <c:pt idx="5">
                  <c:v>Evolution</c:v>
                </c:pt>
                <c:pt idx="6">
                  <c:v>Race and racism</c:v>
                </c:pt>
                <c:pt idx="7">
                  <c:v>Sexuality and gender identity</c:v>
                </c:pt>
              </c:strCache>
            </c:strRef>
          </c:cat>
          <c:val>
            <c:numRef>
              <c:f>Sheet1!$B$2:$B$9</c:f>
              <c:numCache>
                <c:formatCode>0%</c:formatCode>
                <c:ptCount val="8"/>
                <c:pt idx="0">
                  <c:v>0.33521900000000004</c:v>
                </c:pt>
                <c:pt idx="1">
                  <c:v>0.26874100000000001</c:v>
                </c:pt>
                <c:pt idx="2">
                  <c:v>0.26591199999999998</c:v>
                </c:pt>
                <c:pt idx="3">
                  <c:v>0.25884000000000001</c:v>
                </c:pt>
                <c:pt idx="4">
                  <c:v>0.25318200000000002</c:v>
                </c:pt>
                <c:pt idx="5">
                  <c:v>0.25176799999999999</c:v>
                </c:pt>
                <c:pt idx="6">
                  <c:v>0.203678</c:v>
                </c:pt>
                <c:pt idx="7">
                  <c:v>0.18246099999999998</c:v>
                </c:pt>
              </c:numCache>
            </c:numRef>
          </c:val>
          <c:extLst>
            <c:ext xmlns:c16="http://schemas.microsoft.com/office/drawing/2014/chart" uri="{C3380CC4-5D6E-409C-BE32-E72D297353CC}">
              <c16:uniqueId val="{00000000-925D-4529-B19B-2391BD2BAA06}"/>
            </c:ext>
          </c:extLst>
        </c:ser>
        <c:ser>
          <c:idx val="1"/>
          <c:order val="1"/>
          <c:tx>
            <c:strRef>
              <c:f>Sheet1!$C$1</c:f>
              <c:strCache>
                <c:ptCount val="1"/>
                <c:pt idx="0">
                  <c:v>Somewhat Confident</c:v>
                </c:pt>
              </c:strCache>
            </c:strRef>
          </c:tx>
          <c:spPr>
            <a:solidFill>
              <a:schemeClr val="accent1">
                <a:lumMod val="60000"/>
                <a:lumOff val="40000"/>
              </a:schemeClr>
            </a:solidFill>
            <a:ln>
              <a:noFill/>
            </a:ln>
            <a:effectLst/>
          </c:spPr>
          <c:invertIfNegative val="0"/>
          <c:dLbls>
            <c:delete val="1"/>
          </c:dLbls>
          <c:cat>
            <c:strRef>
              <c:f>Sheet1!$A$2:$A$9</c:f>
              <c:strCache>
                <c:ptCount val="8"/>
                <c:pt idx="0">
                  <c:v>Social and emotional learning</c:v>
                </c:pt>
                <c:pt idx="1">
                  <c:v>The Holocaust</c:v>
                </c:pt>
                <c:pt idx="2">
                  <c:v>Mental health</c:v>
                </c:pt>
                <c:pt idx="3">
                  <c:v>Climate change</c:v>
                </c:pt>
                <c:pt idx="4">
                  <c:v>Guns in schools</c:v>
                </c:pt>
                <c:pt idx="5">
                  <c:v>Evolution</c:v>
                </c:pt>
                <c:pt idx="6">
                  <c:v>Race and racism</c:v>
                </c:pt>
                <c:pt idx="7">
                  <c:v>Sexuality and gender identity</c:v>
                </c:pt>
              </c:strCache>
            </c:strRef>
          </c:cat>
          <c:val>
            <c:numRef>
              <c:f>Sheet1!$C$2:$C$9</c:f>
              <c:numCache>
                <c:formatCode>0%</c:formatCode>
                <c:ptCount val="8"/>
                <c:pt idx="0">
                  <c:v>0.39603999999999995</c:v>
                </c:pt>
                <c:pt idx="1">
                  <c:v>0.2843</c:v>
                </c:pt>
                <c:pt idx="2">
                  <c:v>0.35643600000000003</c:v>
                </c:pt>
                <c:pt idx="3">
                  <c:v>0.32107500000000005</c:v>
                </c:pt>
                <c:pt idx="4">
                  <c:v>0.280057</c:v>
                </c:pt>
                <c:pt idx="5">
                  <c:v>0.24611</c:v>
                </c:pt>
                <c:pt idx="6">
                  <c:v>0.35643499999999995</c:v>
                </c:pt>
                <c:pt idx="7">
                  <c:v>0.24752500000000005</c:v>
                </c:pt>
              </c:numCache>
            </c:numRef>
          </c:val>
          <c:extLst>
            <c:ext xmlns:c16="http://schemas.microsoft.com/office/drawing/2014/chart" uri="{C3380CC4-5D6E-409C-BE32-E72D297353CC}">
              <c16:uniqueId val="{00000001-925D-4529-B19B-2391BD2BAA06}"/>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and emotional learning</c:v>
                </c:pt>
                <c:pt idx="1">
                  <c:v>The Holocaust</c:v>
                </c:pt>
                <c:pt idx="2">
                  <c:v>Mental health</c:v>
                </c:pt>
                <c:pt idx="3">
                  <c:v>Climate change</c:v>
                </c:pt>
                <c:pt idx="4">
                  <c:v>Guns in schools</c:v>
                </c:pt>
                <c:pt idx="5">
                  <c:v>Evolution</c:v>
                </c:pt>
                <c:pt idx="6">
                  <c:v>Race and racism</c:v>
                </c:pt>
                <c:pt idx="7">
                  <c:v>Sexuality and gender identity</c:v>
                </c:pt>
              </c:strCache>
            </c:strRef>
          </c:cat>
          <c:val>
            <c:numRef>
              <c:f>Sheet1!$D$2:$D$9</c:f>
              <c:numCache>
                <c:formatCode>0%</c:formatCode>
                <c:ptCount val="8"/>
                <c:pt idx="0">
                  <c:v>0.73125899999999999</c:v>
                </c:pt>
                <c:pt idx="1">
                  <c:v>0.553041</c:v>
                </c:pt>
                <c:pt idx="2">
                  <c:v>0.62234800000000001</c:v>
                </c:pt>
                <c:pt idx="3">
                  <c:v>0.57991500000000007</c:v>
                </c:pt>
                <c:pt idx="4">
                  <c:v>0.53323900000000002</c:v>
                </c:pt>
                <c:pt idx="5">
                  <c:v>0.49787799999999999</c:v>
                </c:pt>
                <c:pt idx="6">
                  <c:v>0.56011299999999997</c:v>
                </c:pt>
                <c:pt idx="7">
                  <c:v>0.42998600000000003</c:v>
                </c:pt>
              </c:numCache>
            </c:numRef>
          </c:val>
          <c:extLst>
            <c:ext xmlns:c16="http://schemas.microsoft.com/office/drawing/2014/chart" uri="{C3380CC4-5D6E-409C-BE32-E72D297353CC}">
              <c16:uniqueId val="{00000003-925D-4529-B19B-2391BD2BAA06}"/>
            </c:ext>
          </c:extLst>
        </c:ser>
        <c:dLbls>
          <c:dLblPos val="ctr"/>
          <c:showLegendKey val="0"/>
          <c:showVal val="1"/>
          <c:showCatName val="0"/>
          <c:showSerName val="0"/>
          <c:showPercent val="0"/>
          <c:showBubbleSize val="0"/>
        </c:dLbls>
        <c:gapWidth val="150"/>
        <c:overlap val="100"/>
        <c:axId val="1631572719"/>
        <c:axId val="1631572303"/>
      </c:barChart>
      <c:catAx>
        <c:axId val="16315727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1572303"/>
        <c:crosses val="autoZero"/>
        <c:auto val="1"/>
        <c:lblAlgn val="ctr"/>
        <c:lblOffset val="100"/>
        <c:noMultiLvlLbl val="0"/>
      </c:catAx>
      <c:valAx>
        <c:axId val="1631572303"/>
        <c:scaling>
          <c:orientation val="minMax"/>
          <c:max val="1"/>
        </c:scaling>
        <c:delete val="1"/>
        <c:axPos val="t"/>
        <c:numFmt formatCode="0%" sourceLinked="1"/>
        <c:majorTickMark val="out"/>
        <c:minorTickMark val="none"/>
        <c:tickLblPos val="nextTo"/>
        <c:crossAx val="1631572719"/>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Preparedness</a:t>
            </a:r>
            <a:r>
              <a:rPr lang="en-US" sz="1600" b="1" baseline="0" dirty="0">
                <a:solidFill>
                  <a:schemeClr val="tx1"/>
                </a:solidFill>
              </a:rPr>
              <a:t> to Teach About Climate Change</a:t>
            </a:r>
            <a:endParaRPr lang="en-US" sz="1600" b="1" dirty="0">
              <a:solidFill>
                <a:schemeClr val="tx1"/>
              </a:solidFill>
            </a:endParaRPr>
          </a:p>
        </c:rich>
      </c:tx>
      <c:layout>
        <c:manualLayout>
          <c:xMode val="edge"/>
          <c:yMode val="edge"/>
          <c:x val="0.13304859130687191"/>
          <c:y val="2.08815250912282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072525465573647E-2"/>
          <c:y val="0.30487026633193198"/>
          <c:w val="0.952134269565723"/>
          <c:h val="0.5696196417873024"/>
        </c:manualLayout>
      </c:layout>
      <c:barChart>
        <c:barDir val="col"/>
        <c:grouping val="stacked"/>
        <c:varyColors val="0"/>
        <c:ser>
          <c:idx val="0"/>
          <c:order val="0"/>
          <c:tx>
            <c:strRef>
              <c:f>Sheet1!$B$1</c:f>
              <c:strCache>
                <c:ptCount val="1"/>
                <c:pt idx="0">
                  <c:v>Very Prepared</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BF5-4AA0-AF1C-BEDB11CD1C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Teachers</c:v>
                </c:pt>
                <c:pt idx="1">
                  <c:v>ES</c:v>
                </c:pt>
                <c:pt idx="2">
                  <c:v>MS</c:v>
                </c:pt>
                <c:pt idx="3">
                  <c:v>HS</c:v>
                </c:pt>
              </c:strCache>
            </c:strRef>
          </c:cat>
          <c:val>
            <c:numRef>
              <c:f>Sheet1!$B$2:$B$5</c:f>
              <c:numCache>
                <c:formatCode>0%</c:formatCode>
                <c:ptCount val="4"/>
                <c:pt idx="0">
                  <c:v>0.14000000000000001</c:v>
                </c:pt>
                <c:pt idx="1">
                  <c:v>0.08</c:v>
                </c:pt>
                <c:pt idx="2">
                  <c:v>0.14000000000000001</c:v>
                </c:pt>
                <c:pt idx="3">
                  <c:v>0.17</c:v>
                </c:pt>
              </c:numCache>
            </c:numRef>
          </c:val>
          <c:extLst>
            <c:ext xmlns:c16="http://schemas.microsoft.com/office/drawing/2014/chart" uri="{C3380CC4-5D6E-409C-BE32-E72D297353CC}">
              <c16:uniqueId val="{00000000-C331-440B-B9A6-08EB4D7DA04F}"/>
            </c:ext>
          </c:extLst>
        </c:ser>
        <c:ser>
          <c:idx val="1"/>
          <c:order val="1"/>
          <c:tx>
            <c:strRef>
              <c:f>Sheet1!$C$1</c:f>
              <c:strCache>
                <c:ptCount val="1"/>
                <c:pt idx="0">
                  <c:v>Somewhat Prepared</c:v>
                </c:pt>
              </c:strCache>
            </c:strRef>
          </c:tx>
          <c:spPr>
            <a:solidFill>
              <a:schemeClr val="accent1">
                <a:lumMod val="60000"/>
                <a:lumOff val="40000"/>
              </a:schemeClr>
            </a:solidFill>
            <a:ln>
              <a:noFill/>
            </a:ln>
            <a:effectLst/>
          </c:spPr>
          <c:invertIfNegative val="0"/>
          <c:dLbls>
            <c:delete val="1"/>
          </c:dLbls>
          <c:cat>
            <c:strRef>
              <c:f>Sheet1!$A$2:$A$5</c:f>
              <c:strCache>
                <c:ptCount val="4"/>
                <c:pt idx="0">
                  <c:v>Teachers</c:v>
                </c:pt>
                <c:pt idx="1">
                  <c:v>ES</c:v>
                </c:pt>
                <c:pt idx="2">
                  <c:v>MS</c:v>
                </c:pt>
                <c:pt idx="3">
                  <c:v>HS</c:v>
                </c:pt>
              </c:strCache>
            </c:strRef>
          </c:cat>
          <c:val>
            <c:numRef>
              <c:f>Sheet1!$C$2:$C$5</c:f>
              <c:numCache>
                <c:formatCode>0%</c:formatCode>
                <c:ptCount val="4"/>
                <c:pt idx="0">
                  <c:v>0.42999999999999994</c:v>
                </c:pt>
                <c:pt idx="1">
                  <c:v>0.36</c:v>
                </c:pt>
                <c:pt idx="2">
                  <c:v>0.49</c:v>
                </c:pt>
                <c:pt idx="3">
                  <c:v>0.43999999999999995</c:v>
                </c:pt>
              </c:numCache>
            </c:numRef>
          </c:val>
          <c:extLst>
            <c:ext xmlns:c16="http://schemas.microsoft.com/office/drawing/2014/chart" uri="{C3380CC4-5D6E-409C-BE32-E72D297353CC}">
              <c16:uniqueId val="{00000001-C331-440B-B9A6-08EB4D7DA04F}"/>
            </c:ext>
          </c:extLst>
        </c:ser>
        <c:ser>
          <c:idx val="2"/>
          <c:order val="2"/>
          <c:tx>
            <c:strRef>
              <c:f>Sheet1!$D$1</c:f>
              <c:strCache>
                <c:ptCount val="1"/>
                <c:pt idx="0">
                  <c:v>Column1</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0BF5-4AA0-AF1C-BEDB11CD1C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Teachers</c:v>
                </c:pt>
                <c:pt idx="1">
                  <c:v>ES</c:v>
                </c:pt>
                <c:pt idx="2">
                  <c:v>MS</c:v>
                </c:pt>
                <c:pt idx="3">
                  <c:v>HS</c:v>
                </c:pt>
              </c:strCache>
            </c:strRef>
          </c:cat>
          <c:val>
            <c:numRef>
              <c:f>Sheet1!$D$2:$D$5</c:f>
              <c:numCache>
                <c:formatCode>0%</c:formatCode>
                <c:ptCount val="4"/>
                <c:pt idx="0">
                  <c:v>0.56999999999999995</c:v>
                </c:pt>
                <c:pt idx="1">
                  <c:v>0.44</c:v>
                </c:pt>
                <c:pt idx="2">
                  <c:v>0.63</c:v>
                </c:pt>
                <c:pt idx="3">
                  <c:v>0.61</c:v>
                </c:pt>
              </c:numCache>
            </c:numRef>
          </c:val>
          <c:extLst>
            <c:ext xmlns:c16="http://schemas.microsoft.com/office/drawing/2014/chart" uri="{C3380CC4-5D6E-409C-BE32-E72D297353CC}">
              <c16:uniqueId val="{00000002-C331-440B-B9A6-08EB4D7DA04F}"/>
            </c:ext>
          </c:extLst>
        </c:ser>
        <c:dLbls>
          <c:dLblPos val="ctr"/>
          <c:showLegendKey val="0"/>
          <c:showVal val="1"/>
          <c:showCatName val="0"/>
          <c:showSerName val="0"/>
          <c:showPercent val="0"/>
          <c:showBubbleSize val="0"/>
        </c:dLbls>
        <c:gapWidth val="80"/>
        <c:overlap val="100"/>
        <c:axId val="1631572719"/>
        <c:axId val="1631572303"/>
      </c:barChart>
      <c:catAx>
        <c:axId val="163157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crossAx val="1631572303"/>
        <c:crosses val="autoZero"/>
        <c:auto val="1"/>
        <c:lblAlgn val="ctr"/>
        <c:lblOffset val="100"/>
        <c:noMultiLvlLbl val="0"/>
      </c:catAx>
      <c:valAx>
        <c:axId val="1631572303"/>
        <c:scaling>
          <c:orientation val="minMax"/>
          <c:max val="0.70000000000000007"/>
        </c:scaling>
        <c:delete val="1"/>
        <c:axPos val="l"/>
        <c:numFmt formatCode="0%" sourceLinked="1"/>
        <c:majorTickMark val="out"/>
        <c:minorTickMark val="none"/>
        <c:tickLblPos val="nextTo"/>
        <c:crossAx val="1631572719"/>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Have</a:t>
            </a:r>
            <a:r>
              <a:rPr lang="en-US" sz="1600" b="1" baseline="0" dirty="0">
                <a:solidFill>
                  <a:schemeClr val="tx1"/>
                </a:solidFill>
              </a:rPr>
              <a:t> Resources to Teach Effectively about Climate Change </a:t>
            </a:r>
            <a:endParaRPr lang="en-US" sz="1600" b="1" dirty="0">
              <a:solidFill>
                <a:schemeClr val="tx1"/>
              </a:solidFill>
            </a:endParaRPr>
          </a:p>
        </c:rich>
      </c:tx>
      <c:layout>
        <c:manualLayout>
          <c:xMode val="edge"/>
          <c:yMode val="edge"/>
          <c:x val="0.1763096070771667"/>
          <c:y val="9.84437848640390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97091384784729"/>
          <c:y val="0.2297085828444973"/>
          <c:w val="0.75749559181019188"/>
          <c:h val="0.68314651786912861"/>
        </c:manualLayout>
      </c:layout>
      <c:barChart>
        <c:barDir val="col"/>
        <c:grouping val="percentStacked"/>
        <c:varyColors val="0"/>
        <c:ser>
          <c:idx val="0"/>
          <c:order val="0"/>
          <c:tx>
            <c:strRef>
              <c:f>Sheet1!$B$1</c:f>
              <c:strCache>
                <c:ptCount val="1"/>
                <c:pt idx="0">
                  <c:v>No</c:v>
                </c:pt>
              </c:strCache>
            </c:strRef>
          </c:tx>
          <c:spPr>
            <a:solidFill>
              <a:schemeClr val="accent1">
                <a:lumMod val="20000"/>
                <a:lumOff val="8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A97-4D8D-A682-BECDB505290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Sheet1!$B$2:$B$6</c:f>
              <c:numCache>
                <c:formatCode>0%</c:formatCode>
                <c:ptCount val="5"/>
                <c:pt idx="0">
                  <c:v>0.4</c:v>
                </c:pt>
                <c:pt idx="1">
                  <c:v>0.1</c:v>
                </c:pt>
                <c:pt idx="2">
                  <c:v>0.39</c:v>
                </c:pt>
                <c:pt idx="3">
                  <c:v>0.24</c:v>
                </c:pt>
                <c:pt idx="4">
                  <c:v>0.28000000000000003</c:v>
                </c:pt>
              </c:numCache>
            </c:numRef>
          </c:val>
          <c:extLst>
            <c:ext xmlns:c16="http://schemas.microsoft.com/office/drawing/2014/chart" uri="{C3380CC4-5D6E-409C-BE32-E72D297353CC}">
              <c16:uniqueId val="{00000000-EB8D-4989-AB5D-E63E9836D85C}"/>
            </c:ext>
          </c:extLst>
        </c:ser>
        <c:ser>
          <c:idx val="1"/>
          <c:order val="1"/>
          <c:tx>
            <c:strRef>
              <c:f>Sheet1!$C$1</c:f>
              <c:strCache>
                <c:ptCount val="1"/>
                <c:pt idx="0">
                  <c:v>Some of the time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Sheet1!$C$2:$C$6</c:f>
              <c:numCache>
                <c:formatCode>0%</c:formatCode>
                <c:ptCount val="5"/>
                <c:pt idx="0">
                  <c:v>0.25</c:v>
                </c:pt>
                <c:pt idx="1">
                  <c:v>0.28999999999999998</c:v>
                </c:pt>
                <c:pt idx="2">
                  <c:v>0.22</c:v>
                </c:pt>
                <c:pt idx="3">
                  <c:v>0.21</c:v>
                </c:pt>
                <c:pt idx="4">
                  <c:v>0.19</c:v>
                </c:pt>
              </c:numCache>
            </c:numRef>
          </c:val>
          <c:extLst>
            <c:ext xmlns:c16="http://schemas.microsoft.com/office/drawing/2014/chart" uri="{C3380CC4-5D6E-409C-BE32-E72D297353CC}">
              <c16:uniqueId val="{00000001-EB8D-4989-AB5D-E63E9836D85C}"/>
            </c:ext>
          </c:extLst>
        </c:ser>
        <c:ser>
          <c:idx val="2"/>
          <c:order val="2"/>
          <c:tx>
            <c:strRef>
              <c:f>Sheet1!$D$1</c:f>
              <c:strCache>
                <c:ptCount val="1"/>
                <c:pt idx="0">
                  <c:v>Most of the time</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A97-4D8D-A682-BECDB5052905}"/>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A97-4D8D-A682-BECDB5052905}"/>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A97-4D8D-A682-BECDB505290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Sheet1!$D$2:$D$6</c:f>
              <c:numCache>
                <c:formatCode>0%</c:formatCode>
                <c:ptCount val="5"/>
                <c:pt idx="0">
                  <c:v>0.24</c:v>
                </c:pt>
                <c:pt idx="1">
                  <c:v>0.44</c:v>
                </c:pt>
                <c:pt idx="2">
                  <c:v>0.28999999999999998</c:v>
                </c:pt>
                <c:pt idx="3">
                  <c:v>0.38</c:v>
                </c:pt>
                <c:pt idx="4">
                  <c:v>0.37</c:v>
                </c:pt>
              </c:numCache>
            </c:numRef>
          </c:val>
          <c:extLst>
            <c:ext xmlns:c16="http://schemas.microsoft.com/office/drawing/2014/chart" uri="{C3380CC4-5D6E-409C-BE32-E72D297353CC}">
              <c16:uniqueId val="{00000002-EB8D-4989-AB5D-E63E9836D85C}"/>
            </c:ext>
          </c:extLst>
        </c:ser>
        <c:ser>
          <c:idx val="3"/>
          <c:order val="3"/>
          <c:tx>
            <c:strRef>
              <c:f>Sheet1!$E$1</c:f>
              <c:strCache>
                <c:ptCount val="1"/>
                <c:pt idx="0">
                  <c:v>Always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ES/Core</c:v>
                </c:pt>
                <c:pt idx="1">
                  <c:v>MS/HS Science</c:v>
                </c:pt>
                <c:pt idx="2">
                  <c:v>MS/HS Math</c:v>
                </c:pt>
                <c:pt idx="3">
                  <c:v>MS/HS Social Studies</c:v>
                </c:pt>
                <c:pt idx="4">
                  <c:v>MS/HS ELA</c:v>
                </c:pt>
              </c:strCache>
            </c:strRef>
          </c:cat>
          <c:val>
            <c:numRef>
              <c:f>Sheet1!$E$2:$E$6</c:f>
              <c:numCache>
                <c:formatCode>0%</c:formatCode>
                <c:ptCount val="5"/>
                <c:pt idx="0">
                  <c:v>0.12</c:v>
                </c:pt>
                <c:pt idx="1">
                  <c:v>0.18</c:v>
                </c:pt>
                <c:pt idx="2">
                  <c:v>0.1</c:v>
                </c:pt>
                <c:pt idx="3">
                  <c:v>0.17</c:v>
                </c:pt>
                <c:pt idx="4">
                  <c:v>0.15</c:v>
                </c:pt>
              </c:numCache>
            </c:numRef>
          </c:val>
          <c:extLst>
            <c:ext xmlns:c16="http://schemas.microsoft.com/office/drawing/2014/chart" uri="{C3380CC4-5D6E-409C-BE32-E72D297353CC}">
              <c16:uniqueId val="{00000003-EB8D-4989-AB5D-E63E9836D85C}"/>
            </c:ext>
          </c:extLst>
        </c:ser>
        <c:dLbls>
          <c:dLblPos val="ctr"/>
          <c:showLegendKey val="0"/>
          <c:showVal val="1"/>
          <c:showCatName val="0"/>
          <c:showSerName val="0"/>
          <c:showPercent val="0"/>
          <c:showBubbleSize val="0"/>
        </c:dLbls>
        <c:gapWidth val="100"/>
        <c:overlap val="100"/>
        <c:axId val="1596194847"/>
        <c:axId val="1596186111"/>
      </c:barChart>
      <c:catAx>
        <c:axId val="15961948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96186111"/>
        <c:crosses val="autoZero"/>
        <c:auto val="1"/>
        <c:lblAlgn val="ctr"/>
        <c:lblOffset val="100"/>
        <c:noMultiLvlLbl val="0"/>
      </c:catAx>
      <c:valAx>
        <c:axId val="1596186111"/>
        <c:scaling>
          <c:orientation val="minMax"/>
        </c:scaling>
        <c:delete val="1"/>
        <c:axPos val="l"/>
        <c:numFmt formatCode="0%" sourceLinked="1"/>
        <c:majorTickMark val="none"/>
        <c:minorTickMark val="none"/>
        <c:tickLblPos val="nextTo"/>
        <c:crossAx val="159619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1E8-4160-A91C-4D835DA6C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Creating developmentally appropriate climate change education materials for early childhood through high school</c:v>
                </c:pt>
                <c:pt idx="1">
                  <c:v>More opportunities to work with community partners such as zoos, aquariums, nature centers, and other organizations etc to provide educational experiences for students.</c:v>
                </c:pt>
                <c:pt idx="2">
                  <c:v>Professional development for teachers to get training to teach all aspects of climate change (science, social, economic, etc.)</c:v>
                </c:pt>
                <c:pt idx="3">
                  <c:v>Development of teaching materials to bring diverse perspectives (indigenous knowledge, equity, etc.) into climate change teaching</c:v>
                </c:pt>
                <c:pt idx="4">
                  <c:v>Creating opportunities for student participation in climate change-related projects</c:v>
                </c:pt>
              </c:strCache>
            </c:strRef>
          </c:cat>
          <c:val>
            <c:numRef>
              <c:f>Sheet1!$B$2:$B$6</c:f>
              <c:numCache>
                <c:formatCode>0%</c:formatCode>
                <c:ptCount val="5"/>
                <c:pt idx="0">
                  <c:v>0.67</c:v>
                </c:pt>
                <c:pt idx="1">
                  <c:v>0.64</c:v>
                </c:pt>
                <c:pt idx="2">
                  <c:v>0.63</c:v>
                </c:pt>
                <c:pt idx="3">
                  <c:v>0.63</c:v>
                </c:pt>
                <c:pt idx="4">
                  <c:v>0.63</c:v>
                </c:pt>
              </c:numCache>
            </c:numRef>
          </c:val>
          <c:extLst>
            <c:ext xmlns:c16="http://schemas.microsoft.com/office/drawing/2014/chart" uri="{C3380CC4-5D6E-409C-BE32-E72D297353CC}">
              <c16:uniqueId val="{00000000-0552-42C1-A061-6FF9A9FDDC23}"/>
            </c:ext>
          </c:extLst>
        </c:ser>
        <c:ser>
          <c:idx val="1"/>
          <c:order val="1"/>
          <c:tx>
            <c:strRef>
              <c:f>Sheet1!$C$1</c:f>
              <c:strCache>
                <c:ptCount val="1"/>
                <c:pt idx="0">
                  <c:v>Administrators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1E8-4160-A91C-4D835DA6C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Creating developmentally appropriate climate change education materials for early childhood through high school</c:v>
                </c:pt>
                <c:pt idx="1">
                  <c:v>More opportunities to work with community partners such as zoos, aquariums, nature centers, and other organizations etc to provide educational experiences for students.</c:v>
                </c:pt>
                <c:pt idx="2">
                  <c:v>Professional development for teachers to get training to teach all aspects of climate change (science, social, economic, etc.)</c:v>
                </c:pt>
                <c:pt idx="3">
                  <c:v>Development of teaching materials to bring diverse perspectives (indigenous knowledge, equity, etc.) into climate change teaching</c:v>
                </c:pt>
                <c:pt idx="4">
                  <c:v>Creating opportunities for student participation in climate change-related projects</c:v>
                </c:pt>
              </c:strCache>
            </c:strRef>
          </c:cat>
          <c:val>
            <c:numRef>
              <c:f>Sheet1!$C$2:$C$6</c:f>
              <c:numCache>
                <c:formatCode>0%</c:formatCode>
                <c:ptCount val="5"/>
                <c:pt idx="0">
                  <c:v>0.65</c:v>
                </c:pt>
                <c:pt idx="1">
                  <c:v>0.74</c:v>
                </c:pt>
                <c:pt idx="2">
                  <c:v>0.73</c:v>
                </c:pt>
                <c:pt idx="3">
                  <c:v>0.74</c:v>
                </c:pt>
                <c:pt idx="4">
                  <c:v>0.78</c:v>
                </c:pt>
              </c:numCache>
            </c:numRef>
          </c:val>
          <c:extLst>
            <c:ext xmlns:c16="http://schemas.microsoft.com/office/drawing/2014/chart" uri="{C3380CC4-5D6E-409C-BE32-E72D297353CC}">
              <c16:uniqueId val="{00000001-0552-42C1-A061-6FF9A9FDDC23}"/>
            </c:ext>
          </c:extLst>
        </c:ser>
        <c:dLbls>
          <c:dLblPos val="outEnd"/>
          <c:showLegendKey val="0"/>
          <c:showVal val="1"/>
          <c:showCatName val="0"/>
          <c:showSerName val="0"/>
          <c:showPercent val="0"/>
          <c:showBubbleSize val="0"/>
        </c:dLbls>
        <c:gapWidth val="182"/>
        <c:axId val="1052520656"/>
        <c:axId val="1052519408"/>
      </c:barChart>
      <c:catAx>
        <c:axId val="1052520656"/>
        <c:scaling>
          <c:orientation val="maxMin"/>
        </c:scaling>
        <c:delete val="1"/>
        <c:axPos val="l"/>
        <c:numFmt formatCode="General" sourceLinked="1"/>
        <c:majorTickMark val="none"/>
        <c:minorTickMark val="none"/>
        <c:tickLblPos val="nextTo"/>
        <c:crossAx val="1052519408"/>
        <c:crosses val="autoZero"/>
        <c:auto val="1"/>
        <c:lblAlgn val="ctr"/>
        <c:lblOffset val="100"/>
        <c:noMultiLvlLbl val="0"/>
      </c:catAx>
      <c:valAx>
        <c:axId val="1052519408"/>
        <c:scaling>
          <c:orientation val="minMax"/>
        </c:scaling>
        <c:delete val="1"/>
        <c:axPos val="t"/>
        <c:numFmt formatCode="0%" sourceLinked="1"/>
        <c:majorTickMark val="none"/>
        <c:minorTickMark val="none"/>
        <c:tickLblPos val="nextTo"/>
        <c:crossAx val="1052520656"/>
        <c:crosses val="autoZero"/>
        <c:crossBetween val="between"/>
      </c:valAx>
      <c:spPr>
        <a:noFill/>
        <a:ln>
          <a:noFill/>
        </a:ln>
        <a:effectLst/>
      </c:spPr>
    </c:plotArea>
    <c:legend>
      <c:legendPos val="t"/>
      <c:layout>
        <c:manualLayout>
          <c:xMode val="edge"/>
          <c:yMode val="edge"/>
          <c:x val="0.35128988170843256"/>
          <c:y val="0.94675971876330056"/>
          <c:w val="0.36643470580704496"/>
          <c:h val="5.29425226179527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Teachers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State/Fed policies on addressing climate change</c:v>
                </c:pt>
                <c:pt idx="1">
                  <c:v>District policies on addressing climate change in facilities/operations</c:v>
                </c:pt>
              </c:strCache>
            </c:strRef>
          </c:cat>
          <c:val>
            <c:numRef>
              <c:f>Sheet1!$B$2:$B$3</c:f>
              <c:numCache>
                <c:formatCode>General</c:formatCode>
                <c:ptCount val="2"/>
                <c:pt idx="0">
                  <c:v>0.6</c:v>
                </c:pt>
                <c:pt idx="1">
                  <c:v>0.59</c:v>
                </c:pt>
              </c:numCache>
            </c:numRef>
          </c:val>
          <c:extLst>
            <c:ext xmlns:c16="http://schemas.microsoft.com/office/drawing/2014/chart" uri="{C3380CC4-5D6E-409C-BE32-E72D297353CC}">
              <c16:uniqueId val="{00000000-B969-4BEE-9D9F-600A1F50DCDB}"/>
            </c:ext>
          </c:extLst>
        </c:ser>
        <c:ser>
          <c:idx val="1"/>
          <c:order val="1"/>
          <c:tx>
            <c:strRef>
              <c:f>Sheet1!$C$1</c:f>
              <c:strCache>
                <c:ptCount val="1"/>
                <c:pt idx="0">
                  <c:v>Administrators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State/Fed policies on addressing climate change</c:v>
                </c:pt>
                <c:pt idx="1">
                  <c:v>District policies on addressing climate change in facilities/operations</c:v>
                </c:pt>
              </c:strCache>
            </c:strRef>
          </c:cat>
          <c:val>
            <c:numRef>
              <c:f>Sheet1!$C$2:$C$3</c:f>
              <c:numCache>
                <c:formatCode>General</c:formatCode>
                <c:ptCount val="2"/>
                <c:pt idx="0">
                  <c:v>0.74</c:v>
                </c:pt>
                <c:pt idx="1">
                  <c:v>0.7</c:v>
                </c:pt>
              </c:numCache>
            </c:numRef>
          </c:val>
          <c:extLst>
            <c:ext xmlns:c16="http://schemas.microsoft.com/office/drawing/2014/chart" uri="{C3380CC4-5D6E-409C-BE32-E72D297353CC}">
              <c16:uniqueId val="{00000001-B969-4BEE-9D9F-600A1F50DCDB}"/>
            </c:ext>
          </c:extLst>
        </c:ser>
        <c:dLbls>
          <c:showLegendKey val="0"/>
          <c:showVal val="0"/>
          <c:showCatName val="0"/>
          <c:showSerName val="0"/>
          <c:showPercent val="0"/>
          <c:showBubbleSize val="0"/>
        </c:dLbls>
        <c:gapWidth val="219"/>
        <c:overlap val="-27"/>
        <c:axId val="1963935679"/>
        <c:axId val="1963940671"/>
      </c:barChart>
      <c:catAx>
        <c:axId val="196393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3940671"/>
        <c:crosses val="autoZero"/>
        <c:auto val="1"/>
        <c:lblAlgn val="ctr"/>
        <c:lblOffset val="100"/>
        <c:noMultiLvlLbl val="0"/>
      </c:catAx>
      <c:valAx>
        <c:axId val="1963940671"/>
        <c:scaling>
          <c:orientation val="minMax"/>
        </c:scaling>
        <c:delete val="1"/>
        <c:axPos val="l"/>
        <c:numFmt formatCode="General" sourceLinked="1"/>
        <c:majorTickMark val="none"/>
        <c:minorTickMark val="none"/>
        <c:tickLblPos val="nextTo"/>
        <c:crossAx val="196393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96595032096009E-2"/>
          <c:y val="0.12415821929505311"/>
          <c:w val="0.9754395757744907"/>
          <c:h val="0.83815202004436973"/>
        </c:manualLayout>
      </c:layout>
      <c:barChart>
        <c:barDir val="col"/>
        <c:grouping val="stacked"/>
        <c:varyColors val="0"/>
        <c:ser>
          <c:idx val="0"/>
          <c:order val="0"/>
          <c:tx>
            <c:strRef>
              <c:f>Sheet1!$B$1</c:f>
              <c:strCache>
                <c:ptCount val="1"/>
                <c:pt idx="0">
                  <c:v>Strongly Agree</c:v>
                </c:pt>
              </c:strCache>
            </c:strRef>
          </c:tx>
          <c:spPr>
            <a:solidFill>
              <a:schemeClr val="bg1">
                <a:lumMod val="5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B4C7-43E1-872C-C37698BC59E3}"/>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1-B4C7-43E1-872C-C37698BC59E3}"/>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2-B4C7-43E1-872C-C37698BC59E3}"/>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C-B4C7-43E1-872C-C37698BC59E3}"/>
              </c:ext>
            </c:extLst>
          </c:dPt>
          <c:dPt>
            <c:idx val="4"/>
            <c:invertIfNegative val="0"/>
            <c:bubble3D val="0"/>
            <c:spPr>
              <a:solidFill>
                <a:schemeClr val="accent5">
                  <a:lumMod val="75000"/>
                </a:schemeClr>
              </a:solidFill>
              <a:ln>
                <a:noFill/>
              </a:ln>
              <a:effectLst/>
            </c:spPr>
            <c:extLst>
              <c:ext xmlns:c16="http://schemas.microsoft.com/office/drawing/2014/chart" uri="{C3380CC4-5D6E-409C-BE32-E72D297353CC}">
                <c16:uniqueId val="{00000011-B4C7-43E1-872C-C37698BC59E3}"/>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3-B4C7-43E1-872C-C37698BC59E3}"/>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B4C7-43E1-872C-C37698BC59E3}"/>
              </c:ext>
            </c:extLst>
          </c:dPt>
          <c:dPt>
            <c:idx val="7"/>
            <c:invertIfNegative val="0"/>
            <c:bubble3D val="0"/>
            <c:spPr>
              <a:solidFill>
                <a:schemeClr val="accent5">
                  <a:lumMod val="75000"/>
                </a:schemeClr>
              </a:solidFill>
              <a:ln>
                <a:noFill/>
              </a:ln>
              <a:effectLst/>
            </c:spPr>
            <c:extLst>
              <c:ext xmlns:c16="http://schemas.microsoft.com/office/drawing/2014/chart" uri="{C3380CC4-5D6E-409C-BE32-E72D297353CC}">
                <c16:uniqueId val="{00000012-B4C7-43E1-872C-C37698BC59E3}"/>
              </c:ext>
            </c:extLst>
          </c:dPt>
          <c:dPt>
            <c:idx val="8"/>
            <c:invertIfNegative val="0"/>
            <c:bubble3D val="0"/>
            <c:spPr>
              <a:solidFill>
                <a:schemeClr val="accent5">
                  <a:lumMod val="50000"/>
                </a:schemeClr>
              </a:solidFill>
              <a:ln>
                <a:noFill/>
              </a:ln>
              <a:effectLst/>
            </c:spPr>
            <c:extLst>
              <c:ext xmlns:c16="http://schemas.microsoft.com/office/drawing/2014/chart" uri="{C3380CC4-5D6E-409C-BE32-E72D297353CC}">
                <c16:uniqueId val="{00000004-B4C7-43E1-872C-C37698BC59E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4C7-43E1-872C-C37698BC59E3}"/>
                </c:ext>
              </c:extLst>
            </c:dLbl>
            <c:dLbl>
              <c:idx val="3"/>
              <c:tx>
                <c:rich>
                  <a:bodyPr/>
                  <a:lstStyle/>
                  <a:p>
                    <a:fld id="{4E1FF72A-E347-4705-B0AB-D9D27C11CD1B}" type="VALUE">
                      <a:rPr lang="en-US" b="1">
                        <a:solidFill>
                          <a:schemeClr val="accent6"/>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4C7-43E1-872C-C37698BC59E3}"/>
                </c:ext>
              </c:extLst>
            </c:dLbl>
            <c:dLbl>
              <c:idx val="6"/>
              <c:tx>
                <c:rich>
                  <a:bodyPr/>
                  <a:lstStyle/>
                  <a:p>
                    <a:fld id="{C7C677A6-C5DB-4E50-97EF-9B31197DC07C}" type="VALUE">
                      <a:rPr lang="en-US" b="1">
                        <a:solidFill>
                          <a:schemeClr val="accent6"/>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4C7-43E1-872C-C37698BC59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impact/irresponsible</c:v>
                </c:pt>
                <c:pt idx="3">
                  <c:v>students raise it</c:v>
                </c:pt>
                <c:pt idx="6">
                  <c:v>students worried</c:v>
                </c:pt>
              </c:strCache>
            </c:strRef>
          </c:cat>
          <c:val>
            <c:numRef>
              <c:f>Sheet1!$B$2:$B$10</c:f>
              <c:numCache>
                <c:formatCode>0%</c:formatCode>
                <c:ptCount val="9"/>
                <c:pt idx="0">
                  <c:v>0.3</c:v>
                </c:pt>
                <c:pt idx="1">
                  <c:v>0.3</c:v>
                </c:pt>
                <c:pt idx="2">
                  <c:v>0.37</c:v>
                </c:pt>
                <c:pt idx="3">
                  <c:v>0.14000000000000001</c:v>
                </c:pt>
                <c:pt idx="4">
                  <c:v>0.22</c:v>
                </c:pt>
                <c:pt idx="5">
                  <c:v>0.19</c:v>
                </c:pt>
                <c:pt idx="6">
                  <c:v>0.08</c:v>
                </c:pt>
                <c:pt idx="7">
                  <c:v>0.15</c:v>
                </c:pt>
                <c:pt idx="8">
                  <c:v>0.14000000000000001</c:v>
                </c:pt>
              </c:numCache>
            </c:numRef>
          </c:val>
          <c:extLst>
            <c:ext xmlns:c16="http://schemas.microsoft.com/office/drawing/2014/chart" uri="{C3380CC4-5D6E-409C-BE32-E72D297353CC}">
              <c16:uniqueId val="{00000000-47C1-4E2A-A991-21359413388C}"/>
            </c:ext>
          </c:extLst>
        </c:ser>
        <c:ser>
          <c:idx val="1"/>
          <c:order val="1"/>
          <c:tx>
            <c:strRef>
              <c:f>Sheet1!$C$1</c:f>
              <c:strCache>
                <c:ptCount val="1"/>
                <c:pt idx="0">
                  <c:v>Somewhat Agree</c:v>
                </c:pt>
              </c:strCache>
            </c:strRef>
          </c:tx>
          <c:spPr>
            <a:solidFill>
              <a:schemeClr val="bg1">
                <a:lumMod val="75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7-B4C7-43E1-872C-C37698BC59E3}"/>
              </c:ext>
            </c:extLst>
          </c:dPt>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B4C7-43E1-872C-C37698BC59E3}"/>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6-B4C7-43E1-872C-C37698BC59E3}"/>
              </c:ext>
            </c:extLst>
          </c:dPt>
          <c:dPt>
            <c:idx val="3"/>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8-B4C7-43E1-872C-C37698BC59E3}"/>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B4C7-43E1-872C-C37698BC59E3}"/>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A-B4C7-43E1-872C-C37698BC59E3}"/>
              </c:ext>
            </c:extLst>
          </c:dPt>
          <c:dPt>
            <c:idx val="6"/>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9-B4C7-43E1-872C-C37698BC59E3}"/>
              </c:ext>
            </c:extLst>
          </c:dPt>
          <c:dPt>
            <c:idx val="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8-B4C7-43E1-872C-C37698BC59E3}"/>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B4C7-43E1-872C-C37698BC59E3}"/>
              </c:ext>
            </c:extLst>
          </c:dPt>
          <c:cat>
            <c:strRef>
              <c:f>Sheet1!$A$2:$A$10</c:f>
              <c:strCache>
                <c:ptCount val="7"/>
                <c:pt idx="0">
                  <c:v>impact/irresponsible</c:v>
                </c:pt>
                <c:pt idx="3">
                  <c:v>students raise it</c:v>
                </c:pt>
                <c:pt idx="6">
                  <c:v>students worried</c:v>
                </c:pt>
              </c:strCache>
            </c:strRef>
          </c:cat>
          <c:val>
            <c:numRef>
              <c:f>Sheet1!$C$2:$C$10</c:f>
              <c:numCache>
                <c:formatCode>0%</c:formatCode>
                <c:ptCount val="9"/>
                <c:pt idx="0">
                  <c:v>0.43</c:v>
                </c:pt>
                <c:pt idx="1">
                  <c:v>0.44</c:v>
                </c:pt>
                <c:pt idx="2">
                  <c:v>0.37</c:v>
                </c:pt>
                <c:pt idx="3">
                  <c:v>0.35</c:v>
                </c:pt>
                <c:pt idx="4">
                  <c:v>0.45000000000000007</c:v>
                </c:pt>
                <c:pt idx="5">
                  <c:v>0.39999999999999997</c:v>
                </c:pt>
                <c:pt idx="6">
                  <c:v>0.27999999999999997</c:v>
                </c:pt>
                <c:pt idx="7">
                  <c:v>0.38</c:v>
                </c:pt>
                <c:pt idx="8">
                  <c:v>0.37</c:v>
                </c:pt>
              </c:numCache>
            </c:numRef>
          </c:val>
          <c:extLst>
            <c:ext xmlns:c16="http://schemas.microsoft.com/office/drawing/2014/chart" uri="{C3380CC4-5D6E-409C-BE32-E72D297353CC}">
              <c16:uniqueId val="{00000001-47C1-4E2A-A991-21359413388C}"/>
            </c:ext>
          </c:extLst>
        </c:ser>
        <c:dLbls>
          <c:showLegendKey val="0"/>
          <c:showVal val="0"/>
          <c:showCatName val="0"/>
          <c:showSerName val="0"/>
          <c:showPercent val="0"/>
          <c:showBubbleSize val="0"/>
        </c:dLbls>
        <c:gapWidth val="40"/>
        <c:overlap val="100"/>
        <c:axId val="1460062464"/>
        <c:axId val="1460057056"/>
      </c:barChart>
      <c:catAx>
        <c:axId val="1460062464"/>
        <c:scaling>
          <c:orientation val="minMax"/>
        </c:scaling>
        <c:delete val="1"/>
        <c:axPos val="b"/>
        <c:numFmt formatCode="General" sourceLinked="1"/>
        <c:majorTickMark val="out"/>
        <c:minorTickMark val="none"/>
        <c:tickLblPos val="nextTo"/>
        <c:crossAx val="1460057056"/>
        <c:crosses val="autoZero"/>
        <c:auto val="1"/>
        <c:lblAlgn val="ctr"/>
        <c:lblOffset val="100"/>
        <c:noMultiLvlLbl val="0"/>
      </c:catAx>
      <c:valAx>
        <c:axId val="1460057056"/>
        <c:scaling>
          <c:orientation val="minMax"/>
          <c:max val="0.9"/>
        </c:scaling>
        <c:delete val="1"/>
        <c:axPos val="l"/>
        <c:numFmt formatCode="0%" sourceLinked="1"/>
        <c:majorTickMark val="out"/>
        <c:minorTickMark val="none"/>
        <c:tickLblPos val="nextTo"/>
        <c:crossAx val="146006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Climate Taught in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District Admin</c:v>
                </c:pt>
                <c:pt idx="1">
                  <c:v>State Gov't</c:v>
                </c:pt>
                <c:pt idx="2">
                  <c:v>School Board</c:v>
                </c:pt>
              </c:strCache>
            </c:strRef>
          </c:cat>
          <c:val>
            <c:numRef>
              <c:f>Sheet1!$B$2:$B$4</c:f>
              <c:numCache>
                <c:formatCode>0%</c:formatCode>
                <c:ptCount val="3"/>
                <c:pt idx="0">
                  <c:v>0.5</c:v>
                </c:pt>
                <c:pt idx="1">
                  <c:v>0.49</c:v>
                </c:pt>
                <c:pt idx="2">
                  <c:v>0.48</c:v>
                </c:pt>
              </c:numCache>
            </c:numRef>
          </c:val>
          <c:extLst>
            <c:ext xmlns:c16="http://schemas.microsoft.com/office/drawing/2014/chart" uri="{C3380CC4-5D6E-409C-BE32-E72D297353CC}">
              <c16:uniqueId val="{00000000-29BF-4A78-A58E-3076334F5EF1}"/>
            </c:ext>
          </c:extLst>
        </c:ser>
        <c:ser>
          <c:idx val="1"/>
          <c:order val="1"/>
          <c:tx>
            <c:strRef>
              <c:f>Sheet1!$C$1</c:f>
              <c:strCache>
                <c:ptCount val="1"/>
                <c:pt idx="0">
                  <c:v>Not Taught</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District Admin</c:v>
                </c:pt>
                <c:pt idx="1">
                  <c:v>State Gov't</c:v>
                </c:pt>
                <c:pt idx="2">
                  <c:v>School Board</c:v>
                </c:pt>
              </c:strCache>
            </c:strRef>
          </c:cat>
          <c:val>
            <c:numRef>
              <c:f>Sheet1!$C$2:$C$4</c:f>
              <c:numCache>
                <c:formatCode>0%</c:formatCode>
                <c:ptCount val="3"/>
                <c:pt idx="0">
                  <c:v>0.21</c:v>
                </c:pt>
                <c:pt idx="1">
                  <c:v>0.22</c:v>
                </c:pt>
                <c:pt idx="2">
                  <c:v>0.16</c:v>
                </c:pt>
              </c:numCache>
            </c:numRef>
          </c:val>
          <c:extLst>
            <c:ext xmlns:c16="http://schemas.microsoft.com/office/drawing/2014/chart" uri="{C3380CC4-5D6E-409C-BE32-E72D297353CC}">
              <c16:uniqueId val="{00000001-29BF-4A78-A58E-3076334F5EF1}"/>
            </c:ext>
          </c:extLst>
        </c:ser>
        <c:dLbls>
          <c:showLegendKey val="0"/>
          <c:showVal val="0"/>
          <c:showCatName val="0"/>
          <c:showSerName val="0"/>
          <c:showPercent val="0"/>
          <c:showBubbleSize val="0"/>
        </c:dLbls>
        <c:gapWidth val="182"/>
        <c:axId val="1206925728"/>
        <c:axId val="1206915328"/>
      </c:barChart>
      <c:catAx>
        <c:axId val="1206925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915328"/>
        <c:crosses val="autoZero"/>
        <c:auto val="1"/>
        <c:lblAlgn val="ctr"/>
        <c:lblOffset val="100"/>
        <c:noMultiLvlLbl val="0"/>
      </c:catAx>
      <c:valAx>
        <c:axId val="1206915328"/>
        <c:scaling>
          <c:orientation val="minMax"/>
        </c:scaling>
        <c:delete val="1"/>
        <c:axPos val="t"/>
        <c:numFmt formatCode="0%" sourceLinked="1"/>
        <c:majorTickMark val="out"/>
        <c:minorTickMark val="none"/>
        <c:tickLblPos val="nextTo"/>
        <c:crossAx val="120692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Dem Gov/Leg</c:v>
                </c:pt>
              </c:strCache>
            </c:strRef>
          </c:tx>
          <c:spPr>
            <a:solidFill>
              <a:schemeClr val="tx2"/>
            </a:solidFill>
            <a:ln>
              <a:noFill/>
            </a:ln>
            <a:effectLst/>
          </c:spPr>
          <c:invertIfNegative val="0"/>
          <c:dLbls>
            <c:dLbl>
              <c:idx val="1"/>
              <c:tx>
                <c:rich>
                  <a:bodyPr/>
                  <a:lstStyle/>
                  <a:p>
                    <a:fld id="{EA64133E-5EAF-4682-925A-8388B9A65810}" type="VALUE">
                      <a:rPr lang="en-US" b="1">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2C-44DB-8FAA-2FDF0C841FAD}"/>
                </c:ext>
              </c:extLst>
            </c:dLbl>
            <c:dLbl>
              <c:idx val="2"/>
              <c:tx>
                <c:rich>
                  <a:bodyPr/>
                  <a:lstStyle/>
                  <a:p>
                    <a:fld id="{A2557EB6-4CA1-4C22-A017-4C7A3261073A}" type="VALUE">
                      <a:rPr lang="en-US" b="1">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2C-44DB-8FAA-2FDF0C841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Admin</c:v>
                </c:pt>
                <c:pt idx="1">
                  <c:v>School Board</c:v>
                </c:pt>
                <c:pt idx="2">
                  <c:v>State Gov't</c:v>
                </c:pt>
                <c:pt idx="3">
                  <c:v>Parents in Community</c:v>
                </c:pt>
              </c:strCache>
            </c:strRef>
          </c:cat>
          <c:val>
            <c:numRef>
              <c:f>Sheet1!$B$2:$B$5</c:f>
              <c:numCache>
                <c:formatCode>0%</c:formatCode>
                <c:ptCount val="4"/>
                <c:pt idx="0">
                  <c:v>0.43</c:v>
                </c:pt>
                <c:pt idx="1">
                  <c:v>0.41</c:v>
                </c:pt>
                <c:pt idx="2">
                  <c:v>0.51</c:v>
                </c:pt>
                <c:pt idx="3">
                  <c:v>0.28999999999999998</c:v>
                </c:pt>
              </c:numCache>
            </c:numRef>
          </c:val>
          <c:extLst>
            <c:ext xmlns:c16="http://schemas.microsoft.com/office/drawing/2014/chart" uri="{C3380CC4-5D6E-409C-BE32-E72D297353CC}">
              <c16:uniqueId val="{00000000-6693-4DF0-9749-10DB300F66A3}"/>
            </c:ext>
          </c:extLst>
        </c:ser>
        <c:ser>
          <c:idx val="1"/>
          <c:order val="1"/>
          <c:tx>
            <c:strRef>
              <c:f>Sheet1!$C$1</c:f>
              <c:strCache>
                <c:ptCount val="1"/>
                <c:pt idx="0">
                  <c:v>GOP Gov/Leg</c:v>
                </c:pt>
              </c:strCache>
            </c:strRef>
          </c:tx>
          <c:spPr>
            <a:solidFill>
              <a:schemeClr val="accent6"/>
            </a:solidFill>
            <a:ln>
              <a:noFill/>
            </a:ln>
            <a:effectLst/>
          </c:spPr>
          <c:invertIfNegative val="0"/>
          <c:dLbls>
            <c:dLbl>
              <c:idx val="1"/>
              <c:tx>
                <c:rich>
                  <a:bodyPr/>
                  <a:lstStyle/>
                  <a:p>
                    <a:fld id="{C5506E31-1837-4E74-B0AC-3B8FE4A201AC}" type="VALUE">
                      <a:rPr lang="en-US" b="1">
                        <a:solidFill>
                          <a:schemeClr val="accent6"/>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2C-44DB-8FAA-2FDF0C841FAD}"/>
                </c:ext>
              </c:extLst>
            </c:dLbl>
            <c:dLbl>
              <c:idx val="2"/>
              <c:tx>
                <c:rich>
                  <a:bodyPr/>
                  <a:lstStyle/>
                  <a:p>
                    <a:fld id="{E24C125D-6F43-4B4A-94EA-BED59E28CD8F}" type="VALUE">
                      <a:rPr lang="en-US" b="1">
                        <a:solidFill>
                          <a:schemeClr val="accent6"/>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2C-44DB-8FAA-2FDF0C841F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Admin</c:v>
                </c:pt>
                <c:pt idx="1">
                  <c:v>School Board</c:v>
                </c:pt>
                <c:pt idx="2">
                  <c:v>State Gov't</c:v>
                </c:pt>
                <c:pt idx="3">
                  <c:v>Parents in Community</c:v>
                </c:pt>
              </c:strCache>
            </c:strRef>
          </c:cat>
          <c:val>
            <c:numRef>
              <c:f>Sheet1!$C$2:$C$5</c:f>
              <c:numCache>
                <c:formatCode>0%</c:formatCode>
                <c:ptCount val="4"/>
                <c:pt idx="0">
                  <c:v>0.36</c:v>
                </c:pt>
                <c:pt idx="1">
                  <c:v>0.31</c:v>
                </c:pt>
                <c:pt idx="2">
                  <c:v>0.32</c:v>
                </c:pt>
                <c:pt idx="3">
                  <c:v>0.24</c:v>
                </c:pt>
              </c:numCache>
            </c:numRef>
          </c:val>
          <c:extLst>
            <c:ext xmlns:c16="http://schemas.microsoft.com/office/drawing/2014/chart" uri="{C3380CC4-5D6E-409C-BE32-E72D297353CC}">
              <c16:uniqueId val="{00000001-6693-4DF0-9749-10DB300F66A3}"/>
            </c:ext>
          </c:extLst>
        </c:ser>
        <c:dLbls>
          <c:showLegendKey val="0"/>
          <c:showVal val="0"/>
          <c:showCatName val="0"/>
          <c:showSerName val="0"/>
          <c:showPercent val="0"/>
          <c:showBubbleSize val="0"/>
        </c:dLbls>
        <c:gapWidth val="182"/>
        <c:axId val="1206925728"/>
        <c:axId val="1206915328"/>
      </c:barChart>
      <c:catAx>
        <c:axId val="1206925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915328"/>
        <c:crosses val="autoZero"/>
        <c:auto val="1"/>
        <c:lblAlgn val="ctr"/>
        <c:lblOffset val="100"/>
        <c:noMultiLvlLbl val="0"/>
      </c:catAx>
      <c:valAx>
        <c:axId val="1206915328"/>
        <c:scaling>
          <c:orientation val="minMax"/>
        </c:scaling>
        <c:delete val="1"/>
        <c:axPos val="t"/>
        <c:numFmt formatCode="0%" sourceLinked="1"/>
        <c:majorTickMark val="out"/>
        <c:minorTickMark val="none"/>
        <c:tickLblPos val="nextTo"/>
        <c:crossAx val="120692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400" b="1" dirty="0">
                <a:solidFill>
                  <a:schemeClr val="tx1"/>
                </a:solidFill>
                <a:effectLst/>
              </a:rPr>
              <a:t>How Would You Rate the Climate Change Content in Your…</a:t>
            </a:r>
            <a:endParaRPr lang="en-US" sz="14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000000">
                    <a:lumMod val="65000"/>
                    <a:lumOff val="35000"/>
                  </a:srgbClr>
                </a:solidFill>
              </a:defRPr>
            </a:pPr>
            <a:r>
              <a:rPr lang="en-US" sz="1400" b="1" dirty="0">
                <a:solidFill>
                  <a:schemeClr val="tx1"/>
                </a:solidFill>
              </a:rPr>
              <a:t>School</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manualLayout>
          <c:layoutTarget val="inner"/>
          <c:xMode val="edge"/>
          <c:yMode val="edge"/>
          <c:x val="3.4375000000000003E-2"/>
          <c:y val="0.22989471497341851"/>
          <c:w val="0.93125000000000002"/>
          <c:h val="0.70363435923399065"/>
        </c:manualLayout>
      </c:layout>
      <c:barChart>
        <c:barDir val="col"/>
        <c:grouping val="stacked"/>
        <c:varyColors val="0"/>
        <c:ser>
          <c:idx val="0"/>
          <c:order val="0"/>
          <c:tx>
            <c:strRef>
              <c:f>Sheet1!$B$1</c:f>
              <c:strCache>
                <c:ptCount val="1"/>
                <c:pt idx="0">
                  <c:v>Not sure</c:v>
                </c:pt>
              </c:strCache>
            </c:strRef>
          </c:tx>
          <c:spPr>
            <a:solidFill>
              <a:schemeClr val="accent5"/>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9D81-42B6-95A4-9147D1E484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Sheet1!$B$2:$B$4</c:f>
              <c:numCache>
                <c:formatCode>0%</c:formatCode>
                <c:ptCount val="3"/>
                <c:pt idx="0">
                  <c:v>0.13</c:v>
                </c:pt>
                <c:pt idx="1">
                  <c:v>0.2</c:v>
                </c:pt>
                <c:pt idx="2">
                  <c:v>0.25</c:v>
                </c:pt>
              </c:numCache>
            </c:numRef>
          </c:val>
          <c:extLst>
            <c:ext xmlns:c16="http://schemas.microsoft.com/office/drawing/2014/chart" uri="{C3380CC4-5D6E-409C-BE32-E72D297353CC}">
              <c16:uniqueId val="{00000000-6E9C-4E2F-8015-270E97EC11C7}"/>
            </c:ext>
          </c:extLst>
        </c:ser>
        <c:ser>
          <c:idx val="1"/>
          <c:order val="1"/>
          <c:tx>
            <c:strRef>
              <c:f>Sheet1!$C$1</c:f>
              <c:strCache>
                <c:ptCount val="1"/>
                <c:pt idx="0">
                  <c:v>Poor</c:v>
                </c:pt>
              </c:strCache>
            </c:strRef>
          </c:tx>
          <c:spPr>
            <a:solidFill>
              <a:schemeClr val="accent1">
                <a:lumMod val="20000"/>
                <a:lumOff val="80000"/>
              </a:schemeClr>
            </a:solidFill>
            <a:ln>
              <a:noFill/>
            </a:ln>
            <a:effectLst/>
          </c:spPr>
          <c:invertIfNegative val="0"/>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2-6E9C-4E2F-8015-270E97EC11C7}"/>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D81-42B6-95A4-9147D1E484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Sheet1!$C$2:$C$4</c:f>
              <c:numCache>
                <c:formatCode>0%</c:formatCode>
                <c:ptCount val="3"/>
                <c:pt idx="0">
                  <c:v>0.04</c:v>
                </c:pt>
                <c:pt idx="1">
                  <c:v>0.12</c:v>
                </c:pt>
                <c:pt idx="2">
                  <c:v>0.1</c:v>
                </c:pt>
              </c:numCache>
            </c:numRef>
          </c:val>
          <c:extLst>
            <c:ext xmlns:c16="http://schemas.microsoft.com/office/drawing/2014/chart" uri="{C3380CC4-5D6E-409C-BE32-E72D297353CC}">
              <c16:uniqueId val="{00000003-6E9C-4E2F-8015-270E97EC11C7}"/>
            </c:ext>
          </c:extLst>
        </c:ser>
        <c:ser>
          <c:idx val="2"/>
          <c:order val="2"/>
          <c:tx>
            <c:strRef>
              <c:f>Sheet1!$D$1</c:f>
              <c:strCache>
                <c:ptCount val="1"/>
                <c:pt idx="0">
                  <c:v>Fair</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6E9C-4E2F-8015-270E97EC11C7}"/>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6E9C-4E2F-8015-270E97EC11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Sheet1!$D$2:$D$4</c:f>
              <c:numCache>
                <c:formatCode>0%</c:formatCode>
                <c:ptCount val="3"/>
                <c:pt idx="0">
                  <c:v>0.12</c:v>
                </c:pt>
                <c:pt idx="1">
                  <c:v>0.22</c:v>
                </c:pt>
                <c:pt idx="2">
                  <c:v>0.16</c:v>
                </c:pt>
              </c:numCache>
            </c:numRef>
          </c:val>
          <c:extLst>
            <c:ext xmlns:c16="http://schemas.microsoft.com/office/drawing/2014/chart" uri="{C3380CC4-5D6E-409C-BE32-E72D297353CC}">
              <c16:uniqueId val="{00000008-6E9C-4E2F-8015-270E97EC11C7}"/>
            </c:ext>
          </c:extLst>
        </c:ser>
        <c:ser>
          <c:idx val="3"/>
          <c:order val="3"/>
          <c:tx>
            <c:strRef>
              <c:f>Sheet1!$E$1</c:f>
              <c:strCache>
                <c:ptCount val="1"/>
                <c:pt idx="0">
                  <c:v>Good</c:v>
                </c:pt>
              </c:strCache>
            </c:strRef>
          </c:tx>
          <c:spPr>
            <a:solidFill>
              <a:schemeClr val="accent1">
                <a:lumMod val="60000"/>
                <a:lumOff val="40000"/>
              </a:schemeClr>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6E9C-4E2F-8015-270E97EC11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Sheet1!$E$2:$E$4</c:f>
              <c:numCache>
                <c:formatCode>0%</c:formatCode>
                <c:ptCount val="3"/>
                <c:pt idx="0">
                  <c:v>0.24</c:v>
                </c:pt>
                <c:pt idx="1">
                  <c:v>0.25</c:v>
                </c:pt>
                <c:pt idx="2">
                  <c:v>0.25</c:v>
                </c:pt>
              </c:numCache>
            </c:numRef>
          </c:val>
          <c:extLst>
            <c:ext xmlns:c16="http://schemas.microsoft.com/office/drawing/2014/chart" uri="{C3380CC4-5D6E-409C-BE32-E72D297353CC}">
              <c16:uniqueId val="{0000000B-6E9C-4E2F-8015-270E97EC11C7}"/>
            </c:ext>
          </c:extLst>
        </c:ser>
        <c:ser>
          <c:idx val="4"/>
          <c:order val="4"/>
          <c:tx>
            <c:strRef>
              <c:f>Sheet1!$F$1</c:f>
              <c:strCache>
                <c:ptCount val="1"/>
                <c:pt idx="0">
                  <c:v>Very Good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D-6E9C-4E2F-8015-270E97EC11C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F-6E9C-4E2F-8015-270E97EC11C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6E9C-4E2F-8015-270E97EC11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Sheet1!$F$2:$F$4</c:f>
              <c:numCache>
                <c:formatCode>0%</c:formatCode>
                <c:ptCount val="3"/>
                <c:pt idx="0">
                  <c:v>0.35</c:v>
                </c:pt>
                <c:pt idx="1">
                  <c:v>0.17</c:v>
                </c:pt>
                <c:pt idx="2">
                  <c:v>0.16</c:v>
                </c:pt>
              </c:numCache>
            </c:numRef>
          </c:val>
          <c:extLst>
            <c:ext xmlns:c16="http://schemas.microsoft.com/office/drawing/2014/chart" uri="{C3380CC4-5D6E-409C-BE32-E72D297353CC}">
              <c16:uniqueId val="{00000010-6E9C-4E2F-8015-270E97EC11C7}"/>
            </c:ext>
          </c:extLst>
        </c:ser>
        <c:ser>
          <c:idx val="5"/>
          <c:order val="5"/>
          <c:tx>
            <c:strRef>
              <c:f>Sheet1!$G$1</c:f>
              <c:strCache>
                <c:ptCount val="1"/>
                <c:pt idx="0">
                  <c:v>Excellent</c:v>
                </c:pt>
              </c:strCache>
            </c:strRef>
          </c:tx>
          <c:spPr>
            <a:solidFill>
              <a:schemeClr val="accent1">
                <a:lumMod val="75000"/>
              </a:schemeClr>
            </a:solidFill>
            <a:ln>
              <a:solidFill>
                <a:schemeClr val="accent1">
                  <a:lumMod val="75000"/>
                </a:schemeClr>
              </a:solid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12-6E9C-4E2F-8015-270E97EC11C7}"/>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14-6E9C-4E2F-8015-270E97EC11C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2-6E9C-4E2F-8015-270E97EC11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Urban</c:v>
                </c:pt>
                <c:pt idx="1">
                  <c:v>Suburban</c:v>
                </c:pt>
                <c:pt idx="2">
                  <c:v>Rural</c:v>
                </c:pt>
              </c:strCache>
            </c:strRef>
          </c:cat>
          <c:val>
            <c:numRef>
              <c:f>Sheet1!$G$2:$G$4</c:f>
              <c:numCache>
                <c:formatCode>0%</c:formatCode>
                <c:ptCount val="3"/>
                <c:pt idx="0">
                  <c:v>0.12</c:v>
                </c:pt>
                <c:pt idx="1">
                  <c:v>0.04</c:v>
                </c:pt>
                <c:pt idx="2">
                  <c:v>7.0000000000000007E-2</c:v>
                </c:pt>
              </c:numCache>
            </c:numRef>
          </c:val>
          <c:extLst>
            <c:ext xmlns:c16="http://schemas.microsoft.com/office/drawing/2014/chart" uri="{C3380CC4-5D6E-409C-BE32-E72D297353CC}">
              <c16:uniqueId val="{00000015-6E9C-4E2F-8015-270E97EC11C7}"/>
            </c:ext>
          </c:extLst>
        </c:ser>
        <c:dLbls>
          <c:dLblPos val="ctr"/>
          <c:showLegendKey val="0"/>
          <c:showVal val="1"/>
          <c:showCatName val="0"/>
          <c:showSerName val="0"/>
          <c:showPercent val="0"/>
          <c:showBubbleSize val="0"/>
        </c:dLbls>
        <c:gapWidth val="150"/>
        <c:overlap val="100"/>
        <c:axId val="2032285120"/>
        <c:axId val="2032277216"/>
      </c:barChart>
      <c:catAx>
        <c:axId val="20322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277216"/>
        <c:crosses val="autoZero"/>
        <c:auto val="1"/>
        <c:lblAlgn val="ctr"/>
        <c:lblOffset val="100"/>
        <c:noMultiLvlLbl val="0"/>
      </c:catAx>
      <c:valAx>
        <c:axId val="2032277216"/>
        <c:scaling>
          <c:orientation val="minMax"/>
          <c:max val="1"/>
        </c:scaling>
        <c:delete val="1"/>
        <c:axPos val="l"/>
        <c:numFmt formatCode="0%" sourceLinked="1"/>
        <c:majorTickMark val="none"/>
        <c:minorTickMark val="none"/>
        <c:tickLblPos val="nextTo"/>
        <c:crossAx val="203228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 Agree</c:v>
                </c:pt>
              </c:strCache>
            </c:strRef>
          </c:tx>
          <c:spPr>
            <a:solidFill>
              <a:schemeClr val="accent1"/>
            </a:solidFill>
            <a:ln>
              <a:noFill/>
            </a:ln>
            <a:effectLst/>
          </c:spPr>
          <c:invertIfNegative val="0"/>
          <c:cat>
            <c:strRef>
              <c:f>Sheet1!$A$2:$A$4</c:f>
              <c:strCache>
                <c:ptCount val="3"/>
                <c:pt idx="0">
                  <c:v>Rural</c:v>
                </c:pt>
                <c:pt idx="1">
                  <c:v>Suburban</c:v>
                </c:pt>
                <c:pt idx="2">
                  <c:v>Urban</c:v>
                </c:pt>
              </c:strCache>
            </c:strRef>
          </c:cat>
          <c:val>
            <c:numRef>
              <c:f>Sheet1!$B$2:$B$4</c:f>
              <c:numCache>
                <c:formatCode>0%</c:formatCode>
                <c:ptCount val="3"/>
                <c:pt idx="0">
                  <c:v>0.15</c:v>
                </c:pt>
                <c:pt idx="1">
                  <c:v>0.1</c:v>
                </c:pt>
                <c:pt idx="2">
                  <c:v>0.21</c:v>
                </c:pt>
              </c:numCache>
            </c:numRef>
          </c:val>
          <c:extLst>
            <c:ext xmlns:c16="http://schemas.microsoft.com/office/drawing/2014/chart" uri="{C3380CC4-5D6E-409C-BE32-E72D297353CC}">
              <c16:uniqueId val="{00000000-A0D9-4A16-8594-BFB4046904FE}"/>
            </c:ext>
          </c:extLst>
        </c:ser>
        <c:ser>
          <c:idx val="1"/>
          <c:order val="1"/>
          <c:tx>
            <c:strRef>
              <c:f>Sheet1!$C$1</c:f>
              <c:strCache>
                <c:ptCount val="1"/>
                <c:pt idx="0">
                  <c:v>Somewhat Agree</c:v>
                </c:pt>
              </c:strCache>
            </c:strRef>
          </c:tx>
          <c:spPr>
            <a:solidFill>
              <a:schemeClr val="accent1">
                <a:lumMod val="20000"/>
                <a:lumOff val="80000"/>
              </a:schemeClr>
            </a:solidFill>
            <a:ln>
              <a:noFill/>
            </a:ln>
            <a:effectLst/>
          </c:spPr>
          <c:invertIfNegative val="0"/>
          <c:cat>
            <c:strRef>
              <c:f>Sheet1!$A$2:$A$4</c:f>
              <c:strCache>
                <c:ptCount val="3"/>
                <c:pt idx="0">
                  <c:v>Rural</c:v>
                </c:pt>
                <c:pt idx="1">
                  <c:v>Suburban</c:v>
                </c:pt>
                <c:pt idx="2">
                  <c:v>Urban</c:v>
                </c:pt>
              </c:strCache>
            </c:strRef>
          </c:cat>
          <c:val>
            <c:numRef>
              <c:f>Sheet1!$C$2:$C$4</c:f>
              <c:numCache>
                <c:formatCode>0%</c:formatCode>
                <c:ptCount val="3"/>
                <c:pt idx="0">
                  <c:v>0.24</c:v>
                </c:pt>
                <c:pt idx="1">
                  <c:v>0.25</c:v>
                </c:pt>
                <c:pt idx="2">
                  <c:v>0.35</c:v>
                </c:pt>
              </c:numCache>
            </c:numRef>
          </c:val>
          <c:extLst>
            <c:ext xmlns:c16="http://schemas.microsoft.com/office/drawing/2014/chart" uri="{C3380CC4-5D6E-409C-BE32-E72D297353CC}">
              <c16:uniqueId val="{00000001-A0D9-4A16-8594-BFB4046904FE}"/>
            </c:ext>
          </c:extLst>
        </c:ser>
        <c:dLbls>
          <c:showLegendKey val="0"/>
          <c:showVal val="0"/>
          <c:showCatName val="0"/>
          <c:showSerName val="0"/>
          <c:showPercent val="0"/>
          <c:showBubbleSize val="0"/>
        </c:dLbls>
        <c:gapWidth val="150"/>
        <c:overlap val="100"/>
        <c:axId val="1213296576"/>
        <c:axId val="1213306976"/>
      </c:barChart>
      <c:catAx>
        <c:axId val="121329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3306976"/>
        <c:crosses val="autoZero"/>
        <c:auto val="1"/>
        <c:lblAlgn val="ctr"/>
        <c:lblOffset val="100"/>
        <c:noMultiLvlLbl val="0"/>
      </c:catAx>
      <c:valAx>
        <c:axId val="1213306976"/>
        <c:scaling>
          <c:orientation val="minMax"/>
        </c:scaling>
        <c:delete val="1"/>
        <c:axPos val="b"/>
        <c:numFmt formatCode="0%" sourceLinked="1"/>
        <c:majorTickMark val="none"/>
        <c:minorTickMark val="none"/>
        <c:tickLblPos val="nextTo"/>
        <c:crossAx val="12132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Preparedness</a:t>
            </a:r>
            <a:r>
              <a:rPr lang="en-US" sz="1600" b="1" baseline="0" dirty="0">
                <a:solidFill>
                  <a:schemeClr val="tx1"/>
                </a:solidFill>
              </a:rPr>
              <a:t> to Teach About Climate Change</a:t>
            </a:r>
            <a:endParaRPr lang="en-US" sz="1600" b="1" dirty="0">
              <a:solidFill>
                <a:schemeClr val="tx1"/>
              </a:solidFill>
            </a:endParaRPr>
          </a:p>
        </c:rich>
      </c:tx>
      <c:layout>
        <c:manualLayout>
          <c:xMode val="edge"/>
          <c:yMode val="edge"/>
          <c:x val="0.19363073441961279"/>
          <c:y val="0.1018256579097122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072525465573647E-2"/>
          <c:y val="0.21090340342140501"/>
          <c:w val="0.952134269565723"/>
          <c:h val="0.66358650469782943"/>
        </c:manualLayout>
      </c:layout>
      <c:barChart>
        <c:barDir val="col"/>
        <c:grouping val="stacked"/>
        <c:varyColors val="0"/>
        <c:ser>
          <c:idx val="0"/>
          <c:order val="0"/>
          <c:tx>
            <c:strRef>
              <c:f>Sheet1!$B$1</c:f>
              <c:strCache>
                <c:ptCount val="1"/>
                <c:pt idx="0">
                  <c:v>Very Prepared</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BC73-4855-B275-A3C5711A190F}"/>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BC73-4855-B275-A3C5711A190F}"/>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C73-4855-B275-A3C5711A190F}"/>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C73-4855-B275-A3C5711A19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Teachers Overall</c:v>
                </c:pt>
                <c:pt idx="1">
                  <c:v>Climate Change in Formal Curriculum</c:v>
                </c:pt>
                <c:pt idx="2">
                  <c:v>Climate Change Not in Formal Curriculum</c:v>
                </c:pt>
              </c:strCache>
            </c:strRef>
          </c:cat>
          <c:val>
            <c:numRef>
              <c:f>Sheet1!$B$2:$B$4</c:f>
              <c:numCache>
                <c:formatCode>0%</c:formatCode>
                <c:ptCount val="3"/>
                <c:pt idx="0">
                  <c:v>0.14000000000000001</c:v>
                </c:pt>
                <c:pt idx="1">
                  <c:v>0.19</c:v>
                </c:pt>
                <c:pt idx="2">
                  <c:v>7.0000000000000007E-2</c:v>
                </c:pt>
              </c:numCache>
            </c:numRef>
          </c:val>
          <c:extLst>
            <c:ext xmlns:c16="http://schemas.microsoft.com/office/drawing/2014/chart" uri="{C3380CC4-5D6E-409C-BE32-E72D297353CC}">
              <c16:uniqueId val="{00000004-BC73-4855-B275-A3C5711A190F}"/>
            </c:ext>
          </c:extLst>
        </c:ser>
        <c:ser>
          <c:idx val="1"/>
          <c:order val="1"/>
          <c:tx>
            <c:strRef>
              <c:f>Sheet1!$C$1</c:f>
              <c:strCache>
                <c:ptCount val="1"/>
                <c:pt idx="0">
                  <c:v>Somewhat Prepared</c:v>
                </c:pt>
              </c:strCache>
            </c:strRef>
          </c:tx>
          <c:spPr>
            <a:solidFill>
              <a:schemeClr val="accent1">
                <a:lumMod val="60000"/>
                <a:lumOff val="40000"/>
              </a:schemeClr>
            </a:solidFill>
            <a:ln>
              <a:noFill/>
            </a:ln>
            <a:effectLst/>
          </c:spPr>
          <c:invertIfNegative val="0"/>
          <c:dPt>
            <c:idx val="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6-BC73-4855-B275-A3C5711A190F}"/>
              </c:ext>
            </c:extLst>
          </c:dPt>
          <c:dPt>
            <c:idx val="2"/>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8-BC73-4855-B275-A3C5711A190F}"/>
              </c:ext>
            </c:extLst>
          </c:dPt>
          <c:dLbls>
            <c:delete val="1"/>
          </c:dLbls>
          <c:cat>
            <c:strRef>
              <c:f>Sheet1!$A$2:$A$4</c:f>
              <c:strCache>
                <c:ptCount val="3"/>
                <c:pt idx="0">
                  <c:v>Teachers Overall</c:v>
                </c:pt>
                <c:pt idx="1">
                  <c:v>Climate Change in Formal Curriculum</c:v>
                </c:pt>
                <c:pt idx="2">
                  <c:v>Climate Change Not in Formal Curriculum</c:v>
                </c:pt>
              </c:strCache>
            </c:strRef>
          </c:cat>
          <c:val>
            <c:numRef>
              <c:f>Sheet1!$C$2:$C$4</c:f>
              <c:numCache>
                <c:formatCode>0%</c:formatCode>
                <c:ptCount val="3"/>
                <c:pt idx="0">
                  <c:v>0.28999999999999998</c:v>
                </c:pt>
                <c:pt idx="1">
                  <c:v>0.37999999999999995</c:v>
                </c:pt>
                <c:pt idx="2">
                  <c:v>0.19</c:v>
                </c:pt>
              </c:numCache>
            </c:numRef>
          </c:val>
          <c:extLst>
            <c:ext xmlns:c16="http://schemas.microsoft.com/office/drawing/2014/chart" uri="{C3380CC4-5D6E-409C-BE32-E72D297353CC}">
              <c16:uniqueId val="{00000009-BC73-4855-B275-A3C5711A190F}"/>
            </c:ext>
          </c:extLst>
        </c:ser>
        <c:ser>
          <c:idx val="2"/>
          <c:order val="2"/>
          <c:tx>
            <c:strRef>
              <c:f>Sheet1!$D$1</c:f>
              <c:strCache>
                <c:ptCount val="1"/>
                <c:pt idx="0">
                  <c:v>Column1</c:v>
                </c:pt>
              </c:strCache>
            </c:strRef>
          </c:tx>
          <c:spPr>
            <a:noFill/>
            <a:ln>
              <a:noFill/>
            </a:ln>
            <a:effectLst/>
          </c:spPr>
          <c:invertIfNegative val="0"/>
          <c:dLbls>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0F2590B1-099A-4B5B-A1EC-E3A7347141C9}" type="VALUE">
                      <a:rPr lang="en-US" b="1">
                        <a:solidFill>
                          <a:schemeClr val="tx2"/>
                        </a:solidFill>
                      </a:rPr>
                      <a:pPr>
                        <a:defRPr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C73-4855-B275-A3C5711A190F}"/>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E3E3-4C7C-976F-E08A2A4EE3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Teachers Overall</c:v>
                </c:pt>
                <c:pt idx="1">
                  <c:v>Climate Change in Formal Curriculum</c:v>
                </c:pt>
                <c:pt idx="2">
                  <c:v>Climate Change Not in Formal Curriculum</c:v>
                </c:pt>
              </c:strCache>
            </c:strRef>
          </c:cat>
          <c:val>
            <c:numRef>
              <c:f>Sheet1!$D$2:$D$4</c:f>
              <c:numCache>
                <c:formatCode>0%</c:formatCode>
                <c:ptCount val="3"/>
                <c:pt idx="0">
                  <c:v>0.43</c:v>
                </c:pt>
                <c:pt idx="1">
                  <c:v>0.56999999999999995</c:v>
                </c:pt>
                <c:pt idx="2">
                  <c:v>0.26</c:v>
                </c:pt>
              </c:numCache>
            </c:numRef>
          </c:val>
          <c:extLst>
            <c:ext xmlns:c16="http://schemas.microsoft.com/office/drawing/2014/chart" uri="{C3380CC4-5D6E-409C-BE32-E72D297353CC}">
              <c16:uniqueId val="{0000000A-BC73-4855-B275-A3C5711A190F}"/>
            </c:ext>
          </c:extLst>
        </c:ser>
        <c:dLbls>
          <c:dLblPos val="ctr"/>
          <c:showLegendKey val="0"/>
          <c:showVal val="1"/>
          <c:showCatName val="0"/>
          <c:showSerName val="0"/>
          <c:showPercent val="0"/>
          <c:showBubbleSize val="0"/>
        </c:dLbls>
        <c:gapWidth val="80"/>
        <c:overlap val="100"/>
        <c:axId val="1631572719"/>
        <c:axId val="1631572303"/>
      </c:barChart>
      <c:catAx>
        <c:axId val="163157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1572303"/>
        <c:crosses val="autoZero"/>
        <c:auto val="1"/>
        <c:lblAlgn val="ctr"/>
        <c:lblOffset val="100"/>
        <c:noMultiLvlLbl val="0"/>
      </c:catAx>
      <c:valAx>
        <c:axId val="1631572303"/>
        <c:scaling>
          <c:orientation val="minMax"/>
          <c:max val="0.70000000000000007"/>
        </c:scaling>
        <c:delete val="1"/>
        <c:axPos val="l"/>
        <c:numFmt formatCode="0%" sourceLinked="1"/>
        <c:majorTickMark val="out"/>
        <c:minorTickMark val="none"/>
        <c:tickLblPos val="nextTo"/>
        <c:crossAx val="1631572719"/>
        <c:crosses val="autoZero"/>
        <c:crossBetween val="between"/>
      </c:valAx>
      <c:spPr>
        <a:noFill/>
        <a:ln>
          <a:noFill/>
        </a:ln>
        <a:effectLst/>
      </c:spPr>
    </c:plotArea>
    <c:legend>
      <c:legendPos val="b"/>
      <c:legendEntry>
        <c:idx val="2"/>
        <c:delete val="1"/>
      </c:legendEntry>
      <c:layout>
        <c:manualLayout>
          <c:xMode val="edge"/>
          <c:yMode val="edge"/>
          <c:x val="0.14487445775027685"/>
          <c:y val="0.94439031985206068"/>
          <c:w val="0.71025108449944629"/>
          <c:h val="5.56096801479392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Amount of</a:t>
            </a:r>
            <a:r>
              <a:rPr lang="en-US" sz="1600" b="1" baseline="0" dirty="0">
                <a:solidFill>
                  <a:schemeClr val="tx1"/>
                </a:solidFill>
              </a:rPr>
              <a:t> Time Teaching about Climate Change</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43093158499272E-2"/>
          <c:y val="0.25755270765280064"/>
          <c:w val="0.94787662542751339"/>
          <c:h val="0.50375157160097872"/>
        </c:manualLayout>
      </c:layout>
      <c:barChart>
        <c:barDir val="col"/>
        <c:grouping val="clustered"/>
        <c:varyColors val="0"/>
        <c:ser>
          <c:idx val="0"/>
          <c:order val="0"/>
          <c:tx>
            <c:strRef>
              <c:f>Sheet1!$B$1</c:f>
              <c:strCache>
                <c:ptCount val="1"/>
                <c:pt idx="0">
                  <c:v>In Formal Curriculum</c:v>
                </c:pt>
              </c:strCache>
            </c:strRef>
          </c:tx>
          <c:spPr>
            <a:solidFill>
              <a:schemeClr val="accent4"/>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5EB-4BE2-B41B-661FB69CC2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5EB-4BE2-B41B-661FB69CC24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mention climate change in my classes</c:v>
                </c:pt>
                <c:pt idx="1">
                  <c:v>I teach 1-2 lessons on climate change</c:v>
                </c:pt>
                <c:pt idx="2">
                  <c:v>I teach one module (at least 3-4 lessons) on climate change</c:v>
                </c:pt>
                <c:pt idx="3">
                  <c:v>I teach a special class [multiple modules] dedicated to climate change</c:v>
                </c:pt>
                <c:pt idx="4">
                  <c:v>Climate change does not really come up in my classes</c:v>
                </c:pt>
              </c:strCache>
            </c:strRef>
          </c:cat>
          <c:val>
            <c:numRef>
              <c:f>Sheet1!$B$2:$B$6</c:f>
              <c:numCache>
                <c:formatCode>0%</c:formatCode>
                <c:ptCount val="5"/>
                <c:pt idx="0">
                  <c:v>0.38</c:v>
                </c:pt>
                <c:pt idx="1">
                  <c:v>0.22</c:v>
                </c:pt>
                <c:pt idx="2">
                  <c:v>0.16</c:v>
                </c:pt>
                <c:pt idx="3">
                  <c:v>0.03</c:v>
                </c:pt>
                <c:pt idx="4">
                  <c:v>0.21</c:v>
                </c:pt>
              </c:numCache>
            </c:numRef>
          </c:val>
          <c:extLst>
            <c:ext xmlns:c16="http://schemas.microsoft.com/office/drawing/2014/chart" uri="{C3380CC4-5D6E-409C-BE32-E72D297353CC}">
              <c16:uniqueId val="{00000000-F1E1-4EE6-8375-67EEBABC2BBE}"/>
            </c:ext>
          </c:extLst>
        </c:ser>
        <c:ser>
          <c:idx val="1"/>
          <c:order val="1"/>
          <c:tx>
            <c:strRef>
              <c:f>Sheet1!$C$1</c:f>
              <c:strCache>
                <c:ptCount val="1"/>
                <c:pt idx="0">
                  <c:v>Not In Formal Curriculum</c:v>
                </c:pt>
              </c:strCache>
            </c:strRef>
          </c:tx>
          <c:spPr>
            <a:solidFill>
              <a:schemeClr val="accent4">
                <a:lumMod val="5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5EB-4BE2-B41B-661FB69CC2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5EB-4BE2-B41B-661FB69CC24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mention climate change in my classes</c:v>
                </c:pt>
                <c:pt idx="1">
                  <c:v>I teach 1-2 lessons on climate change</c:v>
                </c:pt>
                <c:pt idx="2">
                  <c:v>I teach one module (at least 3-4 lessons) on climate change</c:v>
                </c:pt>
                <c:pt idx="3">
                  <c:v>I teach a special class [multiple modules] dedicated to climate change</c:v>
                </c:pt>
                <c:pt idx="4">
                  <c:v>Climate change does not really come up in my classes</c:v>
                </c:pt>
              </c:strCache>
            </c:strRef>
          </c:cat>
          <c:val>
            <c:numRef>
              <c:f>Sheet1!$C$2:$C$6</c:f>
              <c:numCache>
                <c:formatCode>0%</c:formatCode>
                <c:ptCount val="5"/>
                <c:pt idx="0">
                  <c:v>0.27</c:v>
                </c:pt>
                <c:pt idx="1">
                  <c:v>7.0000000000000007E-2</c:v>
                </c:pt>
                <c:pt idx="2">
                  <c:v>0.03</c:v>
                </c:pt>
                <c:pt idx="3">
                  <c:v>0</c:v>
                </c:pt>
                <c:pt idx="4">
                  <c:v>0.63</c:v>
                </c:pt>
              </c:numCache>
            </c:numRef>
          </c:val>
          <c:extLst>
            <c:ext xmlns:c16="http://schemas.microsoft.com/office/drawing/2014/chart" uri="{C3380CC4-5D6E-409C-BE32-E72D297353CC}">
              <c16:uniqueId val="{00000001-F1E1-4EE6-8375-67EEBABC2BBE}"/>
            </c:ext>
          </c:extLst>
        </c:ser>
        <c:dLbls>
          <c:dLblPos val="outEnd"/>
          <c:showLegendKey val="0"/>
          <c:showVal val="1"/>
          <c:showCatName val="0"/>
          <c:showSerName val="0"/>
          <c:showPercent val="0"/>
          <c:showBubbleSize val="0"/>
        </c:dLbls>
        <c:gapWidth val="219"/>
        <c:overlap val="-27"/>
        <c:axId val="1963935679"/>
        <c:axId val="1963940671"/>
      </c:barChart>
      <c:catAx>
        <c:axId val="196393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3940671"/>
        <c:crosses val="autoZero"/>
        <c:auto val="1"/>
        <c:lblAlgn val="ctr"/>
        <c:lblOffset val="100"/>
        <c:noMultiLvlLbl val="0"/>
      </c:catAx>
      <c:valAx>
        <c:axId val="1963940671"/>
        <c:scaling>
          <c:orientation val="minMax"/>
          <c:max val="0.85000000000000009"/>
          <c:min val="0"/>
        </c:scaling>
        <c:delete val="1"/>
        <c:axPos val="l"/>
        <c:numFmt formatCode="0%" sourceLinked="1"/>
        <c:majorTickMark val="out"/>
        <c:minorTickMark val="none"/>
        <c:tickLblPos val="nextTo"/>
        <c:crossAx val="19639356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Have</a:t>
            </a:r>
            <a:r>
              <a:rPr lang="en-US" sz="1600" b="1" baseline="0" dirty="0">
                <a:solidFill>
                  <a:schemeClr val="tx1"/>
                </a:solidFill>
              </a:rPr>
              <a:t> Resources to Teach Effectively about Climate Change </a:t>
            </a:r>
            <a:endParaRPr lang="en-US" sz="1600" b="1" dirty="0">
              <a:solidFill>
                <a:schemeClr val="tx1"/>
              </a:solidFill>
            </a:endParaRPr>
          </a:p>
        </c:rich>
      </c:tx>
      <c:layout>
        <c:manualLayout>
          <c:xMode val="edge"/>
          <c:yMode val="edge"/>
          <c:x val="0.15441233802869789"/>
          <c:y val="5.36966099258394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97091384784729"/>
          <c:y val="0.2297085828444973"/>
          <c:w val="0.75749559181019188"/>
          <c:h val="0.68314651786912861"/>
        </c:manualLayout>
      </c:layout>
      <c:barChart>
        <c:barDir val="col"/>
        <c:grouping val="percentStacked"/>
        <c:varyColors val="0"/>
        <c:ser>
          <c:idx val="0"/>
          <c:order val="0"/>
          <c:tx>
            <c:strRef>
              <c:f>Sheet1!$B$1</c:f>
              <c:strCache>
                <c:ptCount val="1"/>
                <c:pt idx="0">
                  <c:v>No</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5A5D-42EC-9F1B-A62257CFF90A}"/>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5A5D-42EC-9F1B-A62257CFF9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in Formal Curriculum</c:v>
                </c:pt>
                <c:pt idx="1">
                  <c:v>Climate Change Not in Formal Curriculum</c:v>
                </c:pt>
              </c:strCache>
            </c:strRef>
          </c:cat>
          <c:val>
            <c:numRef>
              <c:f>Sheet1!$B$2:$B$3</c:f>
              <c:numCache>
                <c:formatCode>0%</c:formatCode>
                <c:ptCount val="2"/>
                <c:pt idx="0">
                  <c:v>0.2</c:v>
                </c:pt>
                <c:pt idx="1">
                  <c:v>0.53</c:v>
                </c:pt>
              </c:numCache>
            </c:numRef>
          </c:val>
          <c:extLst>
            <c:ext xmlns:c16="http://schemas.microsoft.com/office/drawing/2014/chart" uri="{C3380CC4-5D6E-409C-BE32-E72D297353CC}">
              <c16:uniqueId val="{00000004-5A5D-42EC-9F1B-A62257CFF90A}"/>
            </c:ext>
          </c:extLst>
        </c:ser>
        <c:ser>
          <c:idx val="1"/>
          <c:order val="1"/>
          <c:tx>
            <c:strRef>
              <c:f>Sheet1!$C$1</c:f>
              <c:strCache>
                <c:ptCount val="1"/>
                <c:pt idx="0">
                  <c:v>Some of the time</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5A5D-42EC-9F1B-A62257CFF90A}"/>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8-5A5D-42EC-9F1B-A62257CFF90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in Formal Curriculum</c:v>
                </c:pt>
                <c:pt idx="1">
                  <c:v>Climate Change Not in Formal Curriculum</c:v>
                </c:pt>
              </c:strCache>
            </c:strRef>
          </c:cat>
          <c:val>
            <c:numRef>
              <c:f>Sheet1!$C$2:$C$3</c:f>
              <c:numCache>
                <c:formatCode>0%</c:formatCode>
                <c:ptCount val="2"/>
                <c:pt idx="0">
                  <c:v>0.21</c:v>
                </c:pt>
                <c:pt idx="1">
                  <c:v>0.22</c:v>
                </c:pt>
              </c:numCache>
            </c:numRef>
          </c:val>
          <c:extLst>
            <c:ext xmlns:c16="http://schemas.microsoft.com/office/drawing/2014/chart" uri="{C3380CC4-5D6E-409C-BE32-E72D297353CC}">
              <c16:uniqueId val="{00000009-5A5D-42EC-9F1B-A62257CFF90A}"/>
            </c:ext>
          </c:extLst>
        </c:ser>
        <c:ser>
          <c:idx val="2"/>
          <c:order val="2"/>
          <c:tx>
            <c:strRef>
              <c:f>Sheet1!$D$1</c:f>
              <c:strCache>
                <c:ptCount val="1"/>
                <c:pt idx="0">
                  <c:v>Most of the time</c:v>
                </c:pt>
              </c:strCache>
            </c:strRef>
          </c:tx>
          <c:spPr>
            <a:solidFill>
              <a:schemeClr val="accent4">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B-5A5D-42EC-9F1B-A62257CFF90A}"/>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D-5A5D-42EC-9F1B-A62257CFF9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in Formal Curriculum</c:v>
                </c:pt>
                <c:pt idx="1">
                  <c:v>Climate Change Not in Formal Curriculum</c:v>
                </c:pt>
              </c:strCache>
            </c:strRef>
          </c:cat>
          <c:val>
            <c:numRef>
              <c:f>Sheet1!$D$2:$D$3</c:f>
              <c:numCache>
                <c:formatCode>0%</c:formatCode>
                <c:ptCount val="2"/>
                <c:pt idx="0">
                  <c:v>0.4</c:v>
                </c:pt>
                <c:pt idx="1">
                  <c:v>0.18</c:v>
                </c:pt>
              </c:numCache>
            </c:numRef>
          </c:val>
          <c:extLst>
            <c:ext xmlns:c16="http://schemas.microsoft.com/office/drawing/2014/chart" uri="{C3380CC4-5D6E-409C-BE32-E72D297353CC}">
              <c16:uniqueId val="{0000000E-5A5D-42EC-9F1B-A62257CFF90A}"/>
            </c:ext>
          </c:extLst>
        </c:ser>
        <c:ser>
          <c:idx val="3"/>
          <c:order val="3"/>
          <c:tx>
            <c:strRef>
              <c:f>Sheet1!$E$1</c:f>
              <c:strCache>
                <c:ptCount val="1"/>
                <c:pt idx="0">
                  <c:v>Always</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10-5A5D-42EC-9F1B-A62257CFF90A}"/>
              </c:ext>
            </c:extLst>
          </c:dPt>
          <c:dPt>
            <c:idx val="1"/>
            <c:invertIfNegative val="0"/>
            <c:bubble3D val="0"/>
            <c:spPr>
              <a:solidFill>
                <a:schemeClr val="accent4">
                  <a:lumMod val="50000"/>
                </a:schemeClr>
              </a:solidFill>
              <a:ln>
                <a:noFill/>
              </a:ln>
              <a:effectLst/>
            </c:spPr>
            <c:extLst>
              <c:ext xmlns:c16="http://schemas.microsoft.com/office/drawing/2014/chart" uri="{C3380CC4-5D6E-409C-BE32-E72D297353CC}">
                <c16:uniqueId val="{00000012-5A5D-42EC-9F1B-A62257CFF9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Climate Change in Formal Curriculum</c:v>
                </c:pt>
                <c:pt idx="1">
                  <c:v>Climate Change Not in Formal Curriculum</c:v>
                </c:pt>
              </c:strCache>
            </c:strRef>
          </c:cat>
          <c:val>
            <c:numRef>
              <c:f>Sheet1!$E$2:$E$3</c:f>
              <c:numCache>
                <c:formatCode>0%</c:formatCode>
                <c:ptCount val="2"/>
                <c:pt idx="0">
                  <c:v>0.19</c:v>
                </c:pt>
                <c:pt idx="1">
                  <c:v>7.0000000000000007E-2</c:v>
                </c:pt>
              </c:numCache>
            </c:numRef>
          </c:val>
          <c:extLst>
            <c:ext xmlns:c16="http://schemas.microsoft.com/office/drawing/2014/chart" uri="{C3380CC4-5D6E-409C-BE32-E72D297353CC}">
              <c16:uniqueId val="{00000013-5A5D-42EC-9F1B-A62257CFF90A}"/>
            </c:ext>
          </c:extLst>
        </c:ser>
        <c:dLbls>
          <c:dLblPos val="ctr"/>
          <c:showLegendKey val="0"/>
          <c:showVal val="1"/>
          <c:showCatName val="0"/>
          <c:showSerName val="0"/>
          <c:showPercent val="0"/>
          <c:showBubbleSize val="0"/>
        </c:dLbls>
        <c:gapWidth val="100"/>
        <c:overlap val="100"/>
        <c:axId val="1596194847"/>
        <c:axId val="1596186111"/>
      </c:barChart>
      <c:catAx>
        <c:axId val="15961948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96186111"/>
        <c:crosses val="autoZero"/>
        <c:auto val="1"/>
        <c:lblAlgn val="ctr"/>
        <c:lblOffset val="100"/>
        <c:noMultiLvlLbl val="0"/>
      </c:catAx>
      <c:valAx>
        <c:axId val="1596186111"/>
        <c:scaling>
          <c:orientation val="minMax"/>
        </c:scaling>
        <c:delete val="1"/>
        <c:axPos val="l"/>
        <c:numFmt formatCode="0%" sourceLinked="1"/>
        <c:majorTickMark val="none"/>
        <c:minorTickMark val="none"/>
        <c:tickLblPos val="nextTo"/>
        <c:crossAx val="159619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Teachers</c:v>
                </c:pt>
              </c:strCache>
            </c:strRef>
          </c:tx>
          <c:spPr>
            <a:solidFill>
              <a:schemeClr val="accent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110-49BC-A78B-89A8EDE9AA43}"/>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110-49BC-A78B-89A8EDE9AA4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Have resources most of time</c:v>
                </c:pt>
                <c:pt idx="1">
                  <c:v>Some of time</c:v>
                </c:pt>
                <c:pt idx="2">
                  <c:v>Do not have resources</c:v>
                </c:pt>
              </c:strCache>
            </c:strRef>
          </c:cat>
          <c:val>
            <c:numRef>
              <c:f>Sheet1!$B$2:$B$4</c:f>
              <c:numCache>
                <c:formatCode>0%</c:formatCode>
                <c:ptCount val="3"/>
                <c:pt idx="0">
                  <c:v>0.74</c:v>
                </c:pt>
                <c:pt idx="1">
                  <c:v>0.56000000000000005</c:v>
                </c:pt>
                <c:pt idx="2">
                  <c:v>0.39</c:v>
                </c:pt>
              </c:numCache>
            </c:numRef>
          </c:val>
          <c:extLst>
            <c:ext xmlns:c16="http://schemas.microsoft.com/office/drawing/2014/chart" uri="{C3380CC4-5D6E-409C-BE32-E72D297353CC}">
              <c16:uniqueId val="{00000000-7734-4EDC-BDB2-3DBEF730E911}"/>
            </c:ext>
          </c:extLst>
        </c:ser>
        <c:dLbls>
          <c:showLegendKey val="0"/>
          <c:showVal val="0"/>
          <c:showCatName val="0"/>
          <c:showSerName val="0"/>
          <c:showPercent val="0"/>
          <c:showBubbleSize val="0"/>
        </c:dLbls>
        <c:gapWidth val="219"/>
        <c:overlap val="-27"/>
        <c:axId val="1963935679"/>
        <c:axId val="1963940671"/>
      </c:barChart>
      <c:catAx>
        <c:axId val="196393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3940671"/>
        <c:crosses val="autoZero"/>
        <c:auto val="1"/>
        <c:lblAlgn val="ctr"/>
        <c:lblOffset val="100"/>
        <c:noMultiLvlLbl val="0"/>
      </c:catAx>
      <c:valAx>
        <c:axId val="1963940671"/>
        <c:scaling>
          <c:orientation val="minMax"/>
        </c:scaling>
        <c:delete val="1"/>
        <c:axPos val="l"/>
        <c:numFmt formatCode="0%" sourceLinked="1"/>
        <c:majorTickMark val="none"/>
        <c:minorTickMark val="none"/>
        <c:tickLblPos val="nextTo"/>
        <c:crossAx val="196393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Resources Most Wanted</a:t>
            </a:r>
            <a:endParaRPr lang="en-US" sz="1600" b="1" dirty="0">
              <a:solidFill>
                <a:schemeClr val="tx1"/>
              </a:solidFill>
            </a:endParaRPr>
          </a:p>
        </c:rich>
      </c:tx>
      <c:layout>
        <c:manualLayout>
          <c:xMode val="edge"/>
          <c:yMode val="edge"/>
          <c:x val="0.19956078681379644"/>
          <c:y val="4.47471749381995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388763437111369"/>
          <c:y val="0.12810217717908173"/>
          <c:w val="0.54468309655002078"/>
          <c:h val="0.8504797813237271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D3F0-4688-8BE1-1C48E3E947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Materials/lessons that draw on current events and examples</c:v>
                </c:pt>
                <c:pt idx="1">
                  <c:v>CTE to prepare students for a clean economy, resilient/ sustainable future</c:v>
                </c:pt>
                <c:pt idx="2">
                  <c:v>Training/ materials on how to teach about climate resilience/solutions </c:v>
                </c:pt>
                <c:pt idx="3">
                  <c:v>Directory of fed./state/ comm. partners w/ materials for teaching climate change</c:v>
                </c:pt>
                <c:pt idx="4">
                  <c:v>Students to connect locally with orgs. dealing w/ climate change in our area </c:v>
                </c:pt>
                <c:pt idx="5">
                  <c:v>Ongoing PD to educators on climate change and climate change education</c:v>
                </c:pt>
                <c:pt idx="6">
                  <c:v>Programs/outreach for parents/ community together to understand and address climate change locally</c:v>
                </c:pt>
                <c:pt idx="7">
                  <c:v>Professional development for educators and school leaders to support student mental health in response to the fear of climate change impacts</c:v>
                </c:pt>
                <c:pt idx="8">
                  <c:v>Partnerships w/ local indigenous/native comms. to integrate indigenous knowledge into climate change teaching and learning</c:v>
                </c:pt>
              </c:strCache>
            </c:strRef>
          </c:cat>
          <c:val>
            <c:numRef>
              <c:f>Sheet1!$B$2:$B$10</c:f>
              <c:numCache>
                <c:formatCode>0%</c:formatCode>
                <c:ptCount val="9"/>
                <c:pt idx="0">
                  <c:v>0.61951899999999993</c:v>
                </c:pt>
                <c:pt idx="1">
                  <c:v>0.60254600000000003</c:v>
                </c:pt>
                <c:pt idx="2">
                  <c:v>0.59688799999999986</c:v>
                </c:pt>
                <c:pt idx="3">
                  <c:v>0.58415899999999987</c:v>
                </c:pt>
                <c:pt idx="4">
                  <c:v>0.5813299999999999</c:v>
                </c:pt>
                <c:pt idx="5">
                  <c:v>0.57001400000000002</c:v>
                </c:pt>
                <c:pt idx="6">
                  <c:v>0.56152800000000003</c:v>
                </c:pt>
                <c:pt idx="7">
                  <c:v>0.52333799999999997</c:v>
                </c:pt>
                <c:pt idx="8">
                  <c:v>0.52333799999999997</c:v>
                </c:pt>
              </c:numCache>
            </c:numRef>
          </c:val>
          <c:extLst>
            <c:ext xmlns:c16="http://schemas.microsoft.com/office/drawing/2014/chart" uri="{C3380CC4-5D6E-409C-BE32-E72D297353CC}">
              <c16:uniqueId val="{00000002-D3F0-4688-8BE1-1C48E3E94713}"/>
            </c:ext>
          </c:extLst>
        </c:ser>
        <c:dLbls>
          <c:dLblPos val="outEnd"/>
          <c:showLegendKey val="0"/>
          <c:showVal val="1"/>
          <c:showCatName val="0"/>
          <c:showSerName val="0"/>
          <c:showPercent val="0"/>
          <c:showBubbleSize val="0"/>
        </c:dLbls>
        <c:gapWidth val="100"/>
        <c:axId val="1959880832"/>
        <c:axId val="1959879168"/>
      </c:barChart>
      <c:catAx>
        <c:axId val="1959880832"/>
        <c:scaling>
          <c:orientation val="maxMin"/>
        </c:scaling>
        <c:delete val="1"/>
        <c:axPos val="l"/>
        <c:numFmt formatCode="General" sourceLinked="1"/>
        <c:majorTickMark val="none"/>
        <c:minorTickMark val="none"/>
        <c:tickLblPos val="nextTo"/>
        <c:crossAx val="1959879168"/>
        <c:crosses val="autoZero"/>
        <c:auto val="1"/>
        <c:lblAlgn val="ctr"/>
        <c:lblOffset val="100"/>
        <c:noMultiLvlLbl val="0"/>
      </c:catAx>
      <c:valAx>
        <c:axId val="1959879168"/>
        <c:scaling>
          <c:orientation val="minMax"/>
        </c:scaling>
        <c:delete val="1"/>
        <c:axPos val="t"/>
        <c:numFmt formatCode="0%" sourceLinked="1"/>
        <c:majorTickMark val="none"/>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a:solidFill>
                  <a:schemeClr val="tx1"/>
                </a:solidFill>
              </a:rPr>
              <a:t>Preferred formats for climate change education </a:t>
            </a:r>
            <a:r>
              <a:rPr lang="en-US" sz="1400" b="1" u="sng" baseline="0" dirty="0">
                <a:solidFill>
                  <a:schemeClr val="tx1"/>
                </a:solidFill>
              </a:rPr>
              <a:t>classroom resources</a:t>
            </a:r>
            <a:r>
              <a:rPr lang="en-US" sz="1400" b="1" u="none" baseline="0" dirty="0">
                <a:solidFill>
                  <a:schemeClr val="tx1"/>
                </a:solidFill>
              </a:rPr>
              <a:t> </a:t>
            </a:r>
            <a:r>
              <a:rPr lang="en-US" sz="1400" b="1" baseline="0" dirty="0">
                <a:solidFill>
                  <a:schemeClr val="tx1"/>
                </a:solidFill>
              </a:rPr>
              <a:t>for your students</a:t>
            </a:r>
            <a:endParaRPr lang="en-US" sz="1400" b="1" i="1" dirty="0">
              <a:solidFill>
                <a:schemeClr val="tx1"/>
              </a:solidFill>
            </a:endParaRPr>
          </a:p>
        </c:rich>
      </c:tx>
      <c:layout>
        <c:manualLayout>
          <c:xMode val="edge"/>
          <c:yMode val="edge"/>
          <c:x val="0.18473316787397334"/>
          <c:y val="0.1006360818043543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583082796779376"/>
          <c:y val="0.26956328451138972"/>
          <c:w val="0.57416915937183832"/>
          <c:h val="0.70226247304281819"/>
        </c:manualLayout>
      </c:layout>
      <c:barChart>
        <c:barDir val="bar"/>
        <c:grouping val="clustered"/>
        <c:varyColors val="0"/>
        <c:ser>
          <c:idx val="0"/>
          <c:order val="0"/>
          <c:tx>
            <c:strRef>
              <c:f>Sheet1!$B$1</c:f>
              <c:strCache>
                <c:ptCount val="1"/>
                <c:pt idx="0">
                  <c:v>ES/Core</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BC07-455D-89EB-DE89A226FD5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Short videos</c:v>
                </c:pt>
                <c:pt idx="1">
                  <c:v>Ready-made lessons</c:v>
                </c:pt>
                <c:pt idx="2">
                  <c:v>Small group activities</c:v>
                </c:pt>
                <c:pt idx="3">
                  <c:v>Games and interactives</c:v>
                </c:pt>
                <c:pt idx="4">
                  <c:v>Field trips </c:v>
                </c:pt>
                <c:pt idx="5">
                  <c:v>Digital resources </c:v>
                </c:pt>
                <c:pt idx="6">
                  <c:v>Documentaries or films</c:v>
                </c:pt>
                <c:pt idx="7">
                  <c:v>Speakers/experts</c:v>
                </c:pt>
                <c:pt idx="8">
                  <c:v>Hard copy resources </c:v>
                </c:pt>
                <c:pt idx="9">
                  <c:v>Podcasts</c:v>
                </c:pt>
                <c:pt idx="10">
                  <c:v>Not interested in info</c:v>
                </c:pt>
              </c:strCache>
            </c:strRef>
          </c:cat>
          <c:val>
            <c:numRef>
              <c:f>Sheet1!$B$2:$B$12</c:f>
              <c:numCache>
                <c:formatCode>0%</c:formatCode>
                <c:ptCount val="11"/>
                <c:pt idx="0">
                  <c:v>0.5</c:v>
                </c:pt>
                <c:pt idx="1">
                  <c:v>0.47</c:v>
                </c:pt>
                <c:pt idx="2">
                  <c:v>0.46</c:v>
                </c:pt>
                <c:pt idx="3">
                  <c:v>0.43</c:v>
                </c:pt>
                <c:pt idx="4">
                  <c:v>0.43</c:v>
                </c:pt>
                <c:pt idx="5">
                  <c:v>0.39</c:v>
                </c:pt>
                <c:pt idx="6">
                  <c:v>0.39</c:v>
                </c:pt>
                <c:pt idx="7">
                  <c:v>0.31</c:v>
                </c:pt>
                <c:pt idx="8">
                  <c:v>0.24</c:v>
                </c:pt>
                <c:pt idx="9">
                  <c:v>0.11</c:v>
                </c:pt>
                <c:pt idx="10">
                  <c:v>7.0000000000000007E-2</c:v>
                </c:pt>
              </c:numCache>
            </c:numRef>
          </c:val>
          <c:extLst>
            <c:ext xmlns:c16="http://schemas.microsoft.com/office/drawing/2014/chart" uri="{C3380CC4-5D6E-409C-BE32-E72D297353CC}">
              <c16:uniqueId val="{00000002-BC07-455D-89EB-DE89A226FD53}"/>
            </c:ext>
          </c:extLst>
        </c:ser>
        <c:dLbls>
          <c:dLblPos val="outEnd"/>
          <c:showLegendKey val="0"/>
          <c:showVal val="1"/>
          <c:showCatName val="0"/>
          <c:showSerName val="0"/>
          <c:showPercent val="0"/>
          <c:showBubbleSize val="0"/>
        </c:dLbls>
        <c:gapWidth val="219"/>
        <c:axId val="1959880832"/>
        <c:axId val="1959879168"/>
      </c:barChart>
      <c:catAx>
        <c:axId val="195988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min val="0"/>
        </c:scaling>
        <c:delete val="1"/>
        <c:axPos val="t"/>
        <c:numFmt formatCode="0%" sourceLinked="1"/>
        <c:majorTickMark val="out"/>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3829193413341E-2"/>
          <c:y val="0.12415821929505311"/>
          <c:w val="0.9754395757744907"/>
          <c:h val="0.83815202004436973"/>
        </c:manualLayout>
      </c:layout>
      <c:barChart>
        <c:barDir val="col"/>
        <c:grouping val="stacked"/>
        <c:varyColors val="0"/>
        <c:ser>
          <c:idx val="0"/>
          <c:order val="0"/>
          <c:tx>
            <c:strRef>
              <c:f>Sheet1!$B$1</c:f>
              <c:strCache>
                <c:ptCount val="1"/>
                <c:pt idx="0">
                  <c:v>Strongly Agree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B0C4-418A-9FCA-20C1E3CF1B6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2-B0C4-418A-9FCA-20C1E3CF1B61}"/>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BE6-4DFC-9595-AD2A2BE0675E}"/>
                </c:ext>
              </c:extLst>
            </c:dLbl>
            <c:dLbl>
              <c:idx val="3"/>
              <c:tx>
                <c:rich>
                  <a:bodyPr/>
                  <a:lstStyle/>
                  <a:p>
                    <a:fld id="{D90DA737-7DE7-4D43-BEAC-2F215CFE0F0E}" type="VALUE">
                      <a:rPr lang="en-US" b="1">
                        <a:solidFill>
                          <a:schemeClr val="tx2"/>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C4-418A-9FCA-20C1E3CF1B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parent complaints</c:v>
                </c:pt>
                <c:pt idx="2">
                  <c:v>political issues</c:v>
                </c:pt>
              </c:strCache>
            </c:strRef>
          </c:cat>
          <c:val>
            <c:numRef>
              <c:f>Sheet1!$B$2:$B$5</c:f>
              <c:numCache>
                <c:formatCode>0%</c:formatCode>
                <c:ptCount val="4"/>
                <c:pt idx="0">
                  <c:v>0.14000000000000001</c:v>
                </c:pt>
                <c:pt idx="1">
                  <c:v>0.2</c:v>
                </c:pt>
                <c:pt idx="2">
                  <c:v>0.14000000000000001</c:v>
                </c:pt>
                <c:pt idx="3">
                  <c:v>0.3</c:v>
                </c:pt>
              </c:numCache>
            </c:numRef>
          </c:val>
          <c:extLst>
            <c:ext xmlns:c16="http://schemas.microsoft.com/office/drawing/2014/chart" uri="{C3380CC4-5D6E-409C-BE32-E72D297353CC}">
              <c16:uniqueId val="{00000000-47C1-4E2A-A991-21359413388C}"/>
            </c:ext>
          </c:extLst>
        </c:ser>
        <c:ser>
          <c:idx val="1"/>
          <c:order val="1"/>
          <c:tx>
            <c:strRef>
              <c:f>Sheet1!$C$1</c:f>
              <c:strCache>
                <c:ptCount val="1"/>
                <c:pt idx="0">
                  <c:v>Somewhat Agree</c:v>
                </c:pt>
              </c:strCache>
            </c:strRef>
          </c:tx>
          <c:spPr>
            <a:solidFill>
              <a:schemeClr val="accent1">
                <a:lumMod val="60000"/>
                <a:lumOff val="40000"/>
              </a:schemeClr>
            </a:solidFill>
            <a:ln>
              <a:noFill/>
            </a:ln>
            <a:effectLst/>
          </c:spPr>
          <c:invertIfNegative val="0"/>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B0C4-418A-9FCA-20C1E3CF1B61}"/>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B0C4-418A-9FCA-20C1E3CF1B61}"/>
              </c:ext>
            </c:extLst>
          </c:dPt>
          <c:cat>
            <c:strRef>
              <c:f>Sheet1!$A$2:$A$5</c:f>
              <c:strCache>
                <c:ptCount val="3"/>
                <c:pt idx="0">
                  <c:v>parent complaints</c:v>
                </c:pt>
                <c:pt idx="2">
                  <c:v>political issues</c:v>
                </c:pt>
              </c:strCache>
            </c:strRef>
          </c:cat>
          <c:val>
            <c:numRef>
              <c:f>Sheet1!$C$2:$C$5</c:f>
              <c:numCache>
                <c:formatCode>0%</c:formatCode>
                <c:ptCount val="4"/>
                <c:pt idx="0">
                  <c:v>0.35</c:v>
                </c:pt>
                <c:pt idx="1">
                  <c:v>0.45</c:v>
                </c:pt>
                <c:pt idx="2">
                  <c:v>0.23</c:v>
                </c:pt>
                <c:pt idx="3">
                  <c:v>0.34</c:v>
                </c:pt>
              </c:numCache>
            </c:numRef>
          </c:val>
          <c:extLst>
            <c:ext xmlns:c16="http://schemas.microsoft.com/office/drawing/2014/chart" uri="{C3380CC4-5D6E-409C-BE32-E72D297353CC}">
              <c16:uniqueId val="{00000001-47C1-4E2A-A991-21359413388C}"/>
            </c:ext>
          </c:extLst>
        </c:ser>
        <c:dLbls>
          <c:showLegendKey val="0"/>
          <c:showVal val="0"/>
          <c:showCatName val="0"/>
          <c:showSerName val="0"/>
          <c:showPercent val="0"/>
          <c:showBubbleSize val="0"/>
        </c:dLbls>
        <c:gapWidth val="150"/>
        <c:overlap val="100"/>
        <c:axId val="1460062464"/>
        <c:axId val="1460057056"/>
      </c:barChart>
      <c:catAx>
        <c:axId val="1460062464"/>
        <c:scaling>
          <c:orientation val="minMax"/>
        </c:scaling>
        <c:delete val="1"/>
        <c:axPos val="b"/>
        <c:numFmt formatCode="General" sourceLinked="1"/>
        <c:majorTickMark val="none"/>
        <c:minorTickMark val="none"/>
        <c:tickLblPos val="nextTo"/>
        <c:crossAx val="1460057056"/>
        <c:crosses val="autoZero"/>
        <c:auto val="1"/>
        <c:lblAlgn val="ctr"/>
        <c:lblOffset val="100"/>
        <c:noMultiLvlLbl val="0"/>
      </c:catAx>
      <c:valAx>
        <c:axId val="1460057056"/>
        <c:scaling>
          <c:orientation val="minMax"/>
        </c:scaling>
        <c:delete val="1"/>
        <c:axPos val="l"/>
        <c:numFmt formatCode="0%" sourceLinked="1"/>
        <c:majorTickMark val="none"/>
        <c:minorTickMark val="none"/>
        <c:tickLblPos val="nextTo"/>
        <c:crossAx val="146006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1"/>
                </a:solidFill>
              </a:rPr>
              <a:t>Preferred formats for </a:t>
            </a:r>
            <a:r>
              <a:rPr lang="en-US" sz="1400" b="1" u="sng" baseline="0" dirty="0">
                <a:solidFill>
                  <a:schemeClr val="tx1"/>
                </a:solidFill>
              </a:rPr>
              <a:t>training and professional development</a:t>
            </a:r>
            <a:r>
              <a:rPr lang="en-US" sz="1400" b="1" u="none" baseline="0" dirty="0">
                <a:solidFill>
                  <a:schemeClr val="tx1"/>
                </a:solidFill>
              </a:rPr>
              <a:t> </a:t>
            </a:r>
            <a:r>
              <a:rPr lang="en-US" sz="1400" b="1" baseline="0" dirty="0">
                <a:solidFill>
                  <a:schemeClr val="tx1"/>
                </a:solidFill>
              </a:rPr>
              <a:t>to teach climate change </a:t>
            </a:r>
            <a:endParaRPr lang="en-US" sz="1400" b="1" i="1" dirty="0">
              <a:solidFill>
                <a:schemeClr val="tx1"/>
              </a:solidFill>
            </a:endParaRPr>
          </a:p>
        </c:rich>
      </c:tx>
      <c:layout>
        <c:manualLayout>
          <c:xMode val="edge"/>
          <c:yMode val="edge"/>
          <c:x val="0.12603767277402764"/>
          <c:y val="0.1084262701363073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583082796779376"/>
          <c:y val="0.2669325082041325"/>
          <c:w val="0.57416915937183832"/>
          <c:h val="0.70489333001590415"/>
        </c:manualLayout>
      </c:layout>
      <c:barChart>
        <c:barDir val="bar"/>
        <c:grouping val="clustered"/>
        <c:varyColors val="0"/>
        <c:ser>
          <c:idx val="0"/>
          <c:order val="0"/>
          <c:tx>
            <c:strRef>
              <c:f>Sheet1!$B$1</c:f>
              <c:strCache>
                <c:ptCount val="1"/>
                <c:pt idx="0">
                  <c:v>ES/Core</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22DE-4E4E-8B65-7512D4EA0AC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Short videos</c:v>
                </c:pt>
                <c:pt idx="1">
                  <c:v>Ready-made lessons</c:v>
                </c:pt>
                <c:pt idx="2">
                  <c:v>Field trips </c:v>
                </c:pt>
                <c:pt idx="3">
                  <c:v>Small group activities</c:v>
                </c:pt>
                <c:pt idx="4">
                  <c:v>Digital resources </c:v>
                </c:pt>
                <c:pt idx="5">
                  <c:v>Speakers/experts</c:v>
                </c:pt>
                <c:pt idx="6">
                  <c:v>Games and interactives</c:v>
                </c:pt>
                <c:pt idx="7">
                  <c:v>Documentaries or films</c:v>
                </c:pt>
                <c:pt idx="8">
                  <c:v>Hard copy resources </c:v>
                </c:pt>
                <c:pt idx="9">
                  <c:v>Podcasts</c:v>
                </c:pt>
                <c:pt idx="10">
                  <c:v>Not interested in info</c:v>
                </c:pt>
              </c:strCache>
            </c:strRef>
          </c:cat>
          <c:val>
            <c:numRef>
              <c:f>Sheet1!$B$2:$B$12</c:f>
              <c:numCache>
                <c:formatCode>0%</c:formatCode>
                <c:ptCount val="11"/>
                <c:pt idx="0">
                  <c:v>0.51</c:v>
                </c:pt>
                <c:pt idx="1">
                  <c:v>0.49</c:v>
                </c:pt>
                <c:pt idx="2">
                  <c:v>0.45</c:v>
                </c:pt>
                <c:pt idx="3">
                  <c:v>0.45</c:v>
                </c:pt>
                <c:pt idx="4">
                  <c:v>0.42</c:v>
                </c:pt>
                <c:pt idx="5">
                  <c:v>0.37</c:v>
                </c:pt>
                <c:pt idx="6">
                  <c:v>0.36</c:v>
                </c:pt>
                <c:pt idx="7">
                  <c:v>0.34</c:v>
                </c:pt>
                <c:pt idx="8">
                  <c:v>0.28999999999999998</c:v>
                </c:pt>
                <c:pt idx="9">
                  <c:v>0.11</c:v>
                </c:pt>
                <c:pt idx="10">
                  <c:v>0.06</c:v>
                </c:pt>
              </c:numCache>
            </c:numRef>
          </c:val>
          <c:extLst>
            <c:ext xmlns:c16="http://schemas.microsoft.com/office/drawing/2014/chart" uri="{C3380CC4-5D6E-409C-BE32-E72D297353CC}">
              <c16:uniqueId val="{00000002-22DE-4E4E-8B65-7512D4EA0ACE}"/>
            </c:ext>
          </c:extLst>
        </c:ser>
        <c:dLbls>
          <c:dLblPos val="outEnd"/>
          <c:showLegendKey val="0"/>
          <c:showVal val="1"/>
          <c:showCatName val="0"/>
          <c:showSerName val="0"/>
          <c:showPercent val="0"/>
          <c:showBubbleSize val="0"/>
        </c:dLbls>
        <c:gapWidth val="219"/>
        <c:axId val="1959880832"/>
        <c:axId val="1959879168"/>
      </c:barChart>
      <c:catAx>
        <c:axId val="195988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9879168"/>
        <c:crosses val="autoZero"/>
        <c:auto val="1"/>
        <c:lblAlgn val="ctr"/>
        <c:lblOffset val="100"/>
        <c:noMultiLvlLbl val="0"/>
      </c:catAx>
      <c:valAx>
        <c:axId val="1959879168"/>
        <c:scaling>
          <c:orientation val="minMax"/>
          <c:min val="0"/>
        </c:scaling>
        <c:delete val="1"/>
        <c:axPos val="t"/>
        <c:numFmt formatCode="0%" sourceLinked="1"/>
        <c:majorTickMark val="out"/>
        <c:minorTickMark val="none"/>
        <c:tickLblPos val="nextTo"/>
        <c:crossAx val="195988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dLbl>
              <c:idx val="0"/>
              <c:tx>
                <c:rich>
                  <a:bodyPr/>
                  <a:lstStyle/>
                  <a:p>
                    <a:fld id="{448E4A80-7A07-46BC-8403-A0FEE7B78435}" type="VALUE">
                      <a:rPr lang="en-US" b="1">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69-4929-8107-58745BD056D8}"/>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469-4929-8107-58745BD056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Do not think students should be taught about climate change</c:v>
                </c:pt>
                <c:pt idx="2">
                  <c:v>Students should be taught that scientists disagree about climate change</c:v>
                </c:pt>
                <c:pt idx="3">
                  <c:v>Students should be taught that scientists agree climate change is real and human-caused</c:v>
                </c:pt>
              </c:strCache>
            </c:strRef>
          </c:cat>
          <c:val>
            <c:numRef>
              <c:f>Sheet1!$B$2:$B$5</c:f>
              <c:numCache>
                <c:formatCode>0%</c:formatCode>
                <c:ptCount val="4"/>
                <c:pt idx="0">
                  <c:v>0.35</c:v>
                </c:pt>
                <c:pt idx="1">
                  <c:v>0.13</c:v>
                </c:pt>
                <c:pt idx="2">
                  <c:v>0.27</c:v>
                </c:pt>
                <c:pt idx="3">
                  <c:v>0.26</c:v>
                </c:pt>
              </c:numCache>
            </c:numRef>
          </c:val>
          <c:extLst>
            <c:ext xmlns:c16="http://schemas.microsoft.com/office/drawing/2014/chart" uri="{C3380CC4-5D6E-409C-BE32-E72D297353CC}">
              <c16:uniqueId val="{00000000-20CC-45C4-BD75-FE99841310AB}"/>
            </c:ext>
          </c:extLst>
        </c:ser>
        <c:ser>
          <c:idx val="1"/>
          <c:order val="1"/>
          <c:tx>
            <c:strRef>
              <c:f>Sheet1!$C$1</c:f>
              <c:strCache>
                <c:ptCount val="1"/>
                <c:pt idx="0">
                  <c:v>Adminstrators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469-4929-8107-58745BD056D8}"/>
                </c:ext>
              </c:extLst>
            </c:dLbl>
            <c:dLbl>
              <c:idx val="3"/>
              <c:tx>
                <c:rich>
                  <a:bodyPr/>
                  <a:lstStyle/>
                  <a:p>
                    <a:fld id="{30EADD65-7975-4704-94F8-72B078D0E222}" type="VALUE">
                      <a:rPr lang="en-US" b="1">
                        <a:solidFill>
                          <a:schemeClr val="tx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69-4929-8107-58745BD056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Do not think students should be taught about climate change</c:v>
                </c:pt>
                <c:pt idx="2">
                  <c:v>Students should be taught that scientists disagree about climate change</c:v>
                </c:pt>
                <c:pt idx="3">
                  <c:v>Students should be taught that scientists agree climate change is real and human-caused</c:v>
                </c:pt>
              </c:strCache>
            </c:strRef>
          </c:cat>
          <c:val>
            <c:numRef>
              <c:f>Sheet1!$C$2:$C$5</c:f>
              <c:numCache>
                <c:formatCode>0%</c:formatCode>
                <c:ptCount val="4"/>
                <c:pt idx="0">
                  <c:v>0.08</c:v>
                </c:pt>
                <c:pt idx="1">
                  <c:v>0.1</c:v>
                </c:pt>
                <c:pt idx="2">
                  <c:v>0.32</c:v>
                </c:pt>
                <c:pt idx="3">
                  <c:v>0.5</c:v>
                </c:pt>
              </c:numCache>
            </c:numRef>
          </c:val>
          <c:extLst>
            <c:ext xmlns:c16="http://schemas.microsoft.com/office/drawing/2014/chart" uri="{C3380CC4-5D6E-409C-BE32-E72D297353CC}">
              <c16:uniqueId val="{00000001-20CC-45C4-BD75-FE99841310AB}"/>
            </c:ext>
          </c:extLst>
        </c:ser>
        <c:dLbls>
          <c:showLegendKey val="0"/>
          <c:showVal val="0"/>
          <c:showCatName val="0"/>
          <c:showSerName val="0"/>
          <c:showPercent val="0"/>
          <c:showBubbleSize val="0"/>
        </c:dLbls>
        <c:gapWidth val="182"/>
        <c:axId val="1331652992"/>
        <c:axId val="1331635520"/>
      </c:barChart>
      <c:catAx>
        <c:axId val="133165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31635520"/>
        <c:crosses val="autoZero"/>
        <c:auto val="1"/>
        <c:lblAlgn val="ctr"/>
        <c:lblOffset val="100"/>
        <c:noMultiLvlLbl val="0"/>
      </c:catAx>
      <c:valAx>
        <c:axId val="1331635520"/>
        <c:scaling>
          <c:orientation val="minMax"/>
        </c:scaling>
        <c:delete val="1"/>
        <c:axPos val="b"/>
        <c:numFmt formatCode="0%" sourceLinked="1"/>
        <c:majorTickMark val="none"/>
        <c:minorTickMark val="none"/>
        <c:tickLblPos val="nextTo"/>
        <c:crossAx val="133165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Have </a:t>
            </a:r>
            <a:r>
              <a:rPr lang="en-US" sz="1600" b="1" baseline="0" dirty="0">
                <a:solidFill>
                  <a:schemeClr val="tx1"/>
                </a:solidFill>
              </a:rPr>
              <a:t>Formal Policies/Goals for Addressing Climate Change</a:t>
            </a:r>
          </a:p>
          <a:p>
            <a:pPr>
              <a:defRPr/>
            </a:pPr>
            <a:r>
              <a:rPr lang="en-US" sz="1600" b="1" baseline="0" dirty="0">
                <a:solidFill>
                  <a:schemeClr val="tx1"/>
                </a:solidFill>
              </a:rPr>
              <a:t>in the Following Areas…</a:t>
            </a:r>
            <a:endParaRPr lang="en-US" sz="1600" b="1" dirty="0">
              <a:solidFill>
                <a:schemeClr val="tx1"/>
              </a:solidFill>
            </a:endParaRPr>
          </a:p>
        </c:rich>
      </c:tx>
      <c:layout>
        <c:manualLayout>
          <c:xMode val="edge"/>
          <c:yMode val="edge"/>
          <c:x val="8.2830649827872319E-2"/>
          <c:y val="5.578201245656529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186253196937146"/>
          <c:y val="0.17957327313557614"/>
          <c:w val="0.56033176674968144"/>
          <c:h val="0.80471968064881394"/>
        </c:manualLayout>
      </c:layout>
      <c:barChart>
        <c:barDir val="bar"/>
        <c:grouping val="clustered"/>
        <c:varyColors val="0"/>
        <c:ser>
          <c:idx val="0"/>
          <c:order val="0"/>
          <c:tx>
            <c:strRef>
              <c:f>Sheet1!$B$1</c:f>
              <c:strCache>
                <c:ptCount val="1"/>
                <c:pt idx="0">
                  <c:v>All 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f>Sheet1!$B$2:$B$7</c:f>
              <c:numCache>
                <c:formatCode>0%</c:formatCode>
                <c:ptCount val="6"/>
                <c:pt idx="0">
                  <c:v>0.64</c:v>
                </c:pt>
                <c:pt idx="1">
                  <c:v>0.52</c:v>
                </c:pt>
                <c:pt idx="2">
                  <c:v>0.49</c:v>
                </c:pt>
                <c:pt idx="3">
                  <c:v>0.45</c:v>
                </c:pt>
                <c:pt idx="4">
                  <c:v>0.42</c:v>
                </c:pt>
                <c:pt idx="5">
                  <c:v>0.42</c:v>
                </c:pt>
              </c:numCache>
            </c:numRef>
          </c:val>
          <c:extLst>
            <c:ext xmlns:c16="http://schemas.microsoft.com/office/drawing/2014/chart" uri="{C3380CC4-5D6E-409C-BE32-E72D297353CC}">
              <c16:uniqueId val="{00000000-74D6-42CE-9144-D02710610FF2}"/>
            </c:ext>
          </c:extLst>
        </c:ser>
        <c:dLbls>
          <c:dLblPos val="outEnd"/>
          <c:showLegendKey val="0"/>
          <c:showVal val="1"/>
          <c:showCatName val="0"/>
          <c:showSerName val="0"/>
          <c:showPercent val="0"/>
          <c:showBubbleSize val="0"/>
        </c:dLbls>
        <c:gapWidth val="182"/>
        <c:axId val="1740612895"/>
        <c:axId val="1740613311"/>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Administrators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extLst>
                      <c:ext uri="{02D57815-91ED-43cb-92C2-25804820EDAC}">
                        <c15:formulaRef>
                          <c15:sqref>Sheet1!$C$2:$C$7</c15:sqref>
                        </c15:formulaRef>
                      </c:ext>
                    </c:extLst>
                    <c:numCache>
                      <c:formatCode>0%</c:formatCode>
                      <c:ptCount val="6"/>
                      <c:pt idx="0">
                        <c:v>0.77</c:v>
                      </c:pt>
                      <c:pt idx="1">
                        <c:v>0.79</c:v>
                      </c:pt>
                      <c:pt idx="2">
                        <c:v>0.74</c:v>
                      </c:pt>
                      <c:pt idx="3">
                        <c:v>0.73</c:v>
                      </c:pt>
                      <c:pt idx="4">
                        <c:v>0.74</c:v>
                      </c:pt>
                      <c:pt idx="5">
                        <c:v>0.67</c:v>
                      </c:pt>
                    </c:numCache>
                  </c:numRef>
                </c:val>
                <c:extLst>
                  <c:ext xmlns:c16="http://schemas.microsoft.com/office/drawing/2014/chart" uri="{C3380CC4-5D6E-409C-BE32-E72D297353CC}">
                    <c16:uniqueId val="{00000001-74D6-42CE-9144-D02710610FF2}"/>
                  </c:ext>
                </c:extLst>
              </c15:ser>
            </c15:filteredBarSeries>
          </c:ext>
        </c:extLst>
      </c:barChart>
      <c:catAx>
        <c:axId val="174061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613311"/>
        <c:crosses val="autoZero"/>
        <c:auto val="1"/>
        <c:lblAlgn val="ctr"/>
        <c:lblOffset val="100"/>
        <c:noMultiLvlLbl val="0"/>
      </c:catAx>
      <c:valAx>
        <c:axId val="1740613311"/>
        <c:scaling>
          <c:orientation val="minMax"/>
        </c:scaling>
        <c:delete val="1"/>
        <c:axPos val="t"/>
        <c:numFmt formatCode="0%" sourceLinked="1"/>
        <c:majorTickMark val="none"/>
        <c:minorTickMark val="none"/>
        <c:tickLblPos val="nextTo"/>
        <c:crossAx val="1740612895"/>
        <c:crosses val="autoZero"/>
        <c:crossBetween val="between"/>
      </c:valAx>
      <c:spPr>
        <a:noFill/>
        <a:ln>
          <a:noFill/>
        </a:ln>
        <a:effectLst/>
      </c:spPr>
    </c:plotArea>
    <c:legend>
      <c:legendPos val="t"/>
      <c:layout>
        <c:manualLayout>
          <c:xMode val="edge"/>
          <c:yMode val="edge"/>
          <c:x val="0.66472009847337354"/>
          <c:y val="0.91168670320780443"/>
          <c:w val="0.18044045170286571"/>
          <c:h val="8.59378487403644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Have </a:t>
            </a:r>
            <a:r>
              <a:rPr lang="en-US" sz="1600" b="1" baseline="0" dirty="0">
                <a:solidFill>
                  <a:schemeClr val="tx1"/>
                </a:solidFill>
              </a:rPr>
              <a:t>Formal Policies/Goals for Addressing Climate Change in the Following Areas…</a:t>
            </a:r>
            <a:endParaRPr lang="en-US" sz="1600" b="1" dirty="0">
              <a:solidFill>
                <a:schemeClr val="tx1"/>
              </a:solidFill>
            </a:endParaRPr>
          </a:p>
        </c:rich>
      </c:tx>
      <c:layout>
        <c:manualLayout>
          <c:xMode val="edge"/>
          <c:yMode val="edge"/>
          <c:x val="0.10007299388284689"/>
          <c:y val="1.599863276776137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186253196937146"/>
          <c:y val="0.17957327313557614"/>
          <c:w val="0.56033176674968144"/>
          <c:h val="0.80471968064881394"/>
        </c:manualLayout>
      </c:layout>
      <c:barChart>
        <c:barDir val="bar"/>
        <c:grouping val="clustered"/>
        <c:varyColors val="0"/>
        <c:ser>
          <c:idx val="0"/>
          <c:order val="0"/>
          <c:tx>
            <c:strRef>
              <c:f>Sheet1!$B$1</c:f>
              <c:strCache>
                <c:ptCount val="1"/>
                <c:pt idx="0">
                  <c:v>All 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f>Sheet1!$B$2:$B$7</c:f>
              <c:numCache>
                <c:formatCode>0%</c:formatCode>
                <c:ptCount val="6"/>
                <c:pt idx="0">
                  <c:v>0.64</c:v>
                </c:pt>
                <c:pt idx="1">
                  <c:v>0.52</c:v>
                </c:pt>
                <c:pt idx="2">
                  <c:v>0.49</c:v>
                </c:pt>
                <c:pt idx="3">
                  <c:v>0.45</c:v>
                </c:pt>
                <c:pt idx="4">
                  <c:v>0.42</c:v>
                </c:pt>
                <c:pt idx="5">
                  <c:v>0.42</c:v>
                </c:pt>
              </c:numCache>
            </c:numRef>
          </c:val>
          <c:extLst>
            <c:ext xmlns:c16="http://schemas.microsoft.com/office/drawing/2014/chart" uri="{C3380CC4-5D6E-409C-BE32-E72D297353CC}">
              <c16:uniqueId val="{00000000-74D6-42CE-9144-D02710610FF2}"/>
            </c:ext>
          </c:extLst>
        </c:ser>
        <c:ser>
          <c:idx val="2"/>
          <c:order val="2"/>
          <c:tx>
            <c:strRef>
              <c:f>Sheet1!$D$1</c:f>
              <c:strCache>
                <c:ptCount val="1"/>
                <c:pt idx="0">
                  <c:v>ES</c:v>
                </c:pt>
              </c:strCache>
            </c:strRef>
          </c:tx>
          <c:spPr>
            <a:solidFill>
              <a:schemeClr val="accent5">
                <a:lumMod val="40000"/>
                <a:lumOff val="6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A78-481F-AEEC-429FB2EB78FB}"/>
                </c:ext>
              </c:extLst>
            </c:dLbl>
            <c:dLbl>
              <c:idx val="5"/>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A78-481F-AEEC-429FB2EB78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f>Sheet1!$D$2:$D$7</c:f>
              <c:numCache>
                <c:formatCode>0%</c:formatCode>
                <c:ptCount val="6"/>
                <c:pt idx="0">
                  <c:v>0.6</c:v>
                </c:pt>
                <c:pt idx="1">
                  <c:v>0.47</c:v>
                </c:pt>
                <c:pt idx="2">
                  <c:v>0.47</c:v>
                </c:pt>
                <c:pt idx="3">
                  <c:v>0.38</c:v>
                </c:pt>
                <c:pt idx="4">
                  <c:v>0.39</c:v>
                </c:pt>
                <c:pt idx="5">
                  <c:v>0.35</c:v>
                </c:pt>
              </c:numCache>
            </c:numRef>
          </c:val>
          <c:extLst>
            <c:ext xmlns:c16="http://schemas.microsoft.com/office/drawing/2014/chart" uri="{C3380CC4-5D6E-409C-BE32-E72D297353CC}">
              <c16:uniqueId val="{00000002-74D6-42CE-9144-D02710610FF2}"/>
            </c:ext>
          </c:extLst>
        </c:ser>
        <c:ser>
          <c:idx val="3"/>
          <c:order val="3"/>
          <c:tx>
            <c:strRef>
              <c:f>Sheet1!$E$1</c:f>
              <c:strCache>
                <c:ptCount val="1"/>
                <c:pt idx="0">
                  <c:v>MS</c:v>
                </c:pt>
              </c:strCache>
            </c:strRef>
          </c:tx>
          <c:spPr>
            <a:solidFill>
              <a:schemeClr val="accent5">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A78-481F-AEEC-429FB2EB78FB}"/>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A78-481F-AEEC-429FB2EB78FB}"/>
                </c:ext>
              </c:extLst>
            </c:dLbl>
            <c:dLbl>
              <c:idx val="4"/>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A78-481F-AEEC-429FB2EB78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f>Sheet1!$E$2:$E$7</c:f>
              <c:numCache>
                <c:formatCode>0%</c:formatCode>
                <c:ptCount val="6"/>
                <c:pt idx="0">
                  <c:v>0.69</c:v>
                </c:pt>
                <c:pt idx="1">
                  <c:v>0.59</c:v>
                </c:pt>
                <c:pt idx="2">
                  <c:v>0.51</c:v>
                </c:pt>
                <c:pt idx="3">
                  <c:v>0.5</c:v>
                </c:pt>
                <c:pt idx="4">
                  <c:v>0.5</c:v>
                </c:pt>
                <c:pt idx="5">
                  <c:v>0.51</c:v>
                </c:pt>
              </c:numCache>
            </c:numRef>
          </c:val>
          <c:extLst>
            <c:ext xmlns:c16="http://schemas.microsoft.com/office/drawing/2014/chart" uri="{C3380CC4-5D6E-409C-BE32-E72D297353CC}">
              <c16:uniqueId val="{00000003-74D6-42CE-9144-D02710610FF2}"/>
            </c:ext>
          </c:extLst>
        </c:ser>
        <c:ser>
          <c:idx val="4"/>
          <c:order val="4"/>
          <c:tx>
            <c:strRef>
              <c:f>Sheet1!$F$1</c:f>
              <c:strCache>
                <c:ptCount val="1"/>
                <c:pt idx="0">
                  <c:v>HS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f>Sheet1!$F$2:$F$7</c:f>
              <c:numCache>
                <c:formatCode>0%</c:formatCode>
                <c:ptCount val="6"/>
                <c:pt idx="0">
                  <c:v>0.64</c:v>
                </c:pt>
                <c:pt idx="1">
                  <c:v>0.54</c:v>
                </c:pt>
                <c:pt idx="2">
                  <c:v>0.5</c:v>
                </c:pt>
                <c:pt idx="3">
                  <c:v>0.48</c:v>
                </c:pt>
                <c:pt idx="4">
                  <c:v>0.41</c:v>
                </c:pt>
                <c:pt idx="5">
                  <c:v>0.46</c:v>
                </c:pt>
              </c:numCache>
            </c:numRef>
          </c:val>
          <c:extLst>
            <c:ext xmlns:c16="http://schemas.microsoft.com/office/drawing/2014/chart" uri="{C3380CC4-5D6E-409C-BE32-E72D297353CC}">
              <c16:uniqueId val="{00000004-74D6-42CE-9144-D02710610FF2}"/>
            </c:ext>
          </c:extLst>
        </c:ser>
        <c:dLbls>
          <c:dLblPos val="outEnd"/>
          <c:showLegendKey val="0"/>
          <c:showVal val="1"/>
          <c:showCatName val="0"/>
          <c:showSerName val="0"/>
          <c:showPercent val="0"/>
          <c:showBubbleSize val="0"/>
        </c:dLbls>
        <c:gapWidth val="182"/>
        <c:axId val="1740612895"/>
        <c:axId val="1740613311"/>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Administrators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Building and facilities improvements (energy use, recycling, etc., in school facilities)</c:v>
                      </c:pt>
                      <c:pt idx="1">
                        <c:v>Curriculum/learning objectives for students (in any grade level)</c:v>
                      </c:pt>
                      <c:pt idx="2">
                        <c:v>Community partnerships (informal learning opportunities, community projects, etc.)</c:v>
                      </c:pt>
                      <c:pt idx="3">
                        <c:v>School governance (strategic goals or direction, committees, green school initiatives)</c:v>
                      </c:pt>
                      <c:pt idx="4">
                        <c:v>Transportation goals (clean fuel, walkable schools, etc.)</c:v>
                      </c:pt>
                      <c:pt idx="5">
                        <c:v>Civic engagement (connecting to government or climate organizations, volunteering, etc.)</c:v>
                      </c:pt>
                    </c:strCache>
                  </c:strRef>
                </c:cat>
                <c:val>
                  <c:numRef>
                    <c:extLst>
                      <c:ext uri="{02D57815-91ED-43cb-92C2-25804820EDAC}">
                        <c15:formulaRef>
                          <c15:sqref>Sheet1!$C$2:$C$7</c15:sqref>
                        </c15:formulaRef>
                      </c:ext>
                    </c:extLst>
                    <c:numCache>
                      <c:formatCode>0%</c:formatCode>
                      <c:ptCount val="6"/>
                      <c:pt idx="0">
                        <c:v>0.77</c:v>
                      </c:pt>
                      <c:pt idx="1">
                        <c:v>0.79</c:v>
                      </c:pt>
                      <c:pt idx="2">
                        <c:v>0.74</c:v>
                      </c:pt>
                      <c:pt idx="3">
                        <c:v>0.73</c:v>
                      </c:pt>
                      <c:pt idx="4">
                        <c:v>0.74</c:v>
                      </c:pt>
                      <c:pt idx="5">
                        <c:v>0.67</c:v>
                      </c:pt>
                    </c:numCache>
                  </c:numRef>
                </c:val>
                <c:extLst>
                  <c:ext xmlns:c16="http://schemas.microsoft.com/office/drawing/2014/chart" uri="{C3380CC4-5D6E-409C-BE32-E72D297353CC}">
                    <c16:uniqueId val="{00000001-74D6-42CE-9144-D02710610FF2}"/>
                  </c:ext>
                </c:extLst>
              </c15:ser>
            </c15:filteredBarSeries>
          </c:ext>
        </c:extLst>
      </c:barChart>
      <c:catAx>
        <c:axId val="174061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613311"/>
        <c:crosses val="autoZero"/>
        <c:auto val="1"/>
        <c:lblAlgn val="ctr"/>
        <c:lblOffset val="100"/>
        <c:noMultiLvlLbl val="0"/>
      </c:catAx>
      <c:valAx>
        <c:axId val="1740613311"/>
        <c:scaling>
          <c:orientation val="minMax"/>
        </c:scaling>
        <c:delete val="1"/>
        <c:axPos val="t"/>
        <c:numFmt formatCode="0%" sourceLinked="1"/>
        <c:majorTickMark val="none"/>
        <c:minorTickMark val="none"/>
        <c:tickLblPos val="nextTo"/>
        <c:crossAx val="1740612895"/>
        <c:crosses val="autoZero"/>
        <c:crossBetween val="between"/>
      </c:valAx>
      <c:spPr>
        <a:noFill/>
        <a:ln>
          <a:noFill/>
        </a:ln>
        <a:effectLst/>
      </c:spPr>
    </c:plotArea>
    <c:legend>
      <c:legendPos val="t"/>
      <c:layout>
        <c:manualLayout>
          <c:xMode val="edge"/>
          <c:yMode val="edge"/>
          <c:x val="0.32479960138958935"/>
          <c:y val="9.8615107802659072E-2"/>
          <c:w val="0.35040070024475789"/>
          <c:h val="4.86409611677876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Believe</a:t>
            </a:r>
            <a:r>
              <a:rPr lang="en-US" sz="1600" b="1" baseline="0" dirty="0">
                <a:solidFill>
                  <a:schemeClr val="tx1"/>
                </a:solidFill>
              </a:rPr>
              <a:t> the Following </a:t>
            </a:r>
            <a:r>
              <a:rPr lang="en-US" sz="1600" b="1" dirty="0">
                <a:solidFill>
                  <a:schemeClr val="tx1"/>
                </a:solidFill>
              </a:rPr>
              <a:t>Topics</a:t>
            </a:r>
            <a:r>
              <a:rPr lang="en-US" sz="1600" b="1" baseline="0" dirty="0">
                <a:solidFill>
                  <a:schemeClr val="tx1"/>
                </a:solidFill>
              </a:rPr>
              <a:t>/Content are Included in Formal Curriculum</a:t>
            </a:r>
            <a:endParaRPr lang="en-US" sz="1600" b="1" dirty="0">
              <a:solidFill>
                <a:schemeClr val="tx1"/>
              </a:solidFill>
            </a:endParaRPr>
          </a:p>
        </c:rich>
      </c:tx>
      <c:layout>
        <c:manualLayout>
          <c:xMode val="edge"/>
          <c:yMode val="edge"/>
          <c:x val="0.14385057141552937"/>
          <c:y val="5.9055078880712507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205388817082909"/>
          <c:y val="0.26439581030011805"/>
          <c:w val="0.47586166985251566"/>
          <c:h val="0.73539227198851453"/>
        </c:manualLayout>
      </c:layout>
      <c:barChart>
        <c:barDir val="bar"/>
        <c:grouping val="clustered"/>
        <c:varyColors val="0"/>
        <c:ser>
          <c:idx val="0"/>
          <c:order val="0"/>
          <c:tx>
            <c:strRef>
              <c:f>Sheet1!$B$1</c:f>
              <c:strCache>
                <c:ptCount val="1"/>
                <c:pt idx="0">
                  <c:v>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Environment/Nature (e.g., nature awareness, outdoor classrooms, biological diversity)</c:v>
                </c:pt>
                <c:pt idx="1">
                  <c:v>Sustainability (e.g., reducing use of natural resources, renewable resource, recycling, etc.)</c:v>
                </c:pt>
                <c:pt idx="2">
                  <c:v>Conservation/environmental protection (e.g., resource protection, air quality and water quality regulations)</c:v>
                </c:pt>
                <c:pt idx="3">
                  <c:v>Climate Change</c:v>
                </c:pt>
              </c:strCache>
            </c:strRef>
          </c:cat>
          <c:val>
            <c:numRef>
              <c:f>Sheet1!$B$2:$B$5</c:f>
              <c:numCache>
                <c:formatCode>0%</c:formatCode>
                <c:ptCount val="4"/>
                <c:pt idx="0">
                  <c:v>0.72418700000000003</c:v>
                </c:pt>
                <c:pt idx="1">
                  <c:v>0.70296999999999998</c:v>
                </c:pt>
                <c:pt idx="2">
                  <c:v>0.64356399999999991</c:v>
                </c:pt>
                <c:pt idx="3">
                  <c:v>0.54031099999999999</c:v>
                </c:pt>
              </c:numCache>
            </c:numRef>
          </c:val>
          <c:extLst>
            <c:ext xmlns:c16="http://schemas.microsoft.com/office/drawing/2014/chart" uri="{C3380CC4-5D6E-409C-BE32-E72D297353CC}">
              <c16:uniqueId val="{00000000-A4F1-45A4-B5DB-CAD78130B1C5}"/>
            </c:ext>
          </c:extLst>
        </c:ser>
        <c:ser>
          <c:idx val="1"/>
          <c:order val="1"/>
          <c:tx>
            <c:strRef>
              <c:f>Sheet1!$C$1</c:f>
              <c:strCache>
                <c:ptCount val="1"/>
                <c:pt idx="0">
                  <c:v>Administrators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Environment/Nature (e.g., nature awareness, outdoor classrooms, biological diversity)</c:v>
                </c:pt>
                <c:pt idx="1">
                  <c:v>Sustainability (e.g., reducing use of natural resources, renewable resource, recycling, etc.)</c:v>
                </c:pt>
                <c:pt idx="2">
                  <c:v>Conservation/environmental protection (e.g., resource protection, air quality and water quality regulations)</c:v>
                </c:pt>
                <c:pt idx="3">
                  <c:v>Climate Change</c:v>
                </c:pt>
              </c:strCache>
            </c:strRef>
          </c:cat>
          <c:val>
            <c:numRef>
              <c:f>Sheet1!$C$2:$C$5</c:f>
              <c:numCache>
                <c:formatCode>0%</c:formatCode>
                <c:ptCount val="4"/>
                <c:pt idx="0">
                  <c:v>0.83809500000000003</c:v>
                </c:pt>
                <c:pt idx="1">
                  <c:v>0.8</c:v>
                </c:pt>
                <c:pt idx="2">
                  <c:v>0.75238100000000008</c:v>
                </c:pt>
                <c:pt idx="3">
                  <c:v>0.76190500000000005</c:v>
                </c:pt>
              </c:numCache>
            </c:numRef>
          </c:val>
          <c:extLst>
            <c:ext xmlns:c16="http://schemas.microsoft.com/office/drawing/2014/chart" uri="{C3380CC4-5D6E-409C-BE32-E72D297353CC}">
              <c16:uniqueId val="{00000001-A4F1-45A4-B5DB-CAD78130B1C5}"/>
            </c:ext>
          </c:extLst>
        </c:ser>
        <c:dLbls>
          <c:dLblPos val="outEnd"/>
          <c:showLegendKey val="0"/>
          <c:showVal val="1"/>
          <c:showCatName val="0"/>
          <c:showSerName val="0"/>
          <c:showPercent val="0"/>
          <c:showBubbleSize val="0"/>
        </c:dLbls>
        <c:gapWidth val="182"/>
        <c:axId val="1740612895"/>
        <c:axId val="1740613311"/>
      </c:barChart>
      <c:catAx>
        <c:axId val="174061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613311"/>
        <c:crosses val="autoZero"/>
        <c:auto val="1"/>
        <c:lblAlgn val="ctr"/>
        <c:lblOffset val="100"/>
        <c:noMultiLvlLbl val="0"/>
      </c:catAx>
      <c:valAx>
        <c:axId val="1740613311"/>
        <c:scaling>
          <c:orientation val="minMax"/>
        </c:scaling>
        <c:delete val="1"/>
        <c:axPos val="t"/>
        <c:numFmt formatCode="0%" sourceLinked="1"/>
        <c:majorTickMark val="none"/>
        <c:minorTickMark val="none"/>
        <c:tickLblPos val="nextTo"/>
        <c:crossAx val="1740612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0.09585</cdr:x>
      <cdr:y>0.11738</cdr:y>
    </cdr:from>
    <cdr:to>
      <cdr:x>0.17623</cdr:x>
      <cdr:y>0.19777</cdr:y>
    </cdr:to>
    <cdr:sp macro="" textlink="">
      <cdr:nvSpPr>
        <cdr:cNvPr id="8" name="TextBox 1">
          <a:extLst xmlns:a="http://schemas.openxmlformats.org/drawingml/2006/main">
            <a:ext uri="{FF2B5EF4-FFF2-40B4-BE49-F238E27FC236}">
              <a16:creationId xmlns:a16="http://schemas.microsoft.com/office/drawing/2014/main" id="{299D3233-B0CA-212B-DEB6-61FC9C89B651}"/>
            </a:ext>
          </a:extLst>
        </cdr:cNvPr>
        <cdr:cNvSpPr txBox="1"/>
      </cdr:nvSpPr>
      <cdr:spPr>
        <a:xfrm xmlns:a="http://schemas.openxmlformats.org/drawingml/2006/main">
          <a:off x="1090435" y="435071"/>
          <a:ext cx="914405" cy="297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t>80%</a:t>
          </a:r>
        </a:p>
      </cdr:txBody>
    </cdr:sp>
  </cdr:relSizeAnchor>
</c:userShapes>
</file>

<file path=ppt/drawings/drawing2.xml><?xml version="1.0" encoding="utf-8"?>
<c:userShapes xmlns:c="http://schemas.openxmlformats.org/drawingml/2006/chart">
  <cdr:relSizeAnchor xmlns:cdr="http://schemas.openxmlformats.org/drawingml/2006/chartDrawing">
    <cdr:from>
      <cdr:x>0.45855</cdr:x>
      <cdr:y>0.27909</cdr:y>
    </cdr:from>
    <cdr:to>
      <cdr:x>0.53893</cdr:x>
      <cdr:y>0.35948</cdr:y>
    </cdr:to>
    <cdr:sp macro="" textlink="">
      <cdr:nvSpPr>
        <cdr:cNvPr id="2" name="TextBox 1">
          <a:extLst xmlns:a="http://schemas.openxmlformats.org/drawingml/2006/main">
            <a:ext uri="{FF2B5EF4-FFF2-40B4-BE49-F238E27FC236}">
              <a16:creationId xmlns:a16="http://schemas.microsoft.com/office/drawing/2014/main" id="{D8D2CBFC-B4D6-86C3-34F6-67C1E62DE530}"/>
            </a:ext>
          </a:extLst>
        </cdr:cNvPr>
        <cdr:cNvSpPr txBox="1"/>
      </cdr:nvSpPr>
      <cdr:spPr>
        <a:xfrm xmlns:a="http://schemas.openxmlformats.org/drawingml/2006/main">
          <a:off x="5216522" y="1034476"/>
          <a:ext cx="914405" cy="2979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56%</a:t>
          </a:r>
        </a:p>
      </cdr:txBody>
    </cdr:sp>
  </cdr:relSizeAnchor>
  <cdr:relSizeAnchor xmlns:cdr="http://schemas.openxmlformats.org/drawingml/2006/chartDrawing">
    <cdr:from>
      <cdr:x>0.14004</cdr:x>
      <cdr:y>0.16601</cdr:y>
    </cdr:from>
    <cdr:to>
      <cdr:x>0.22042</cdr:x>
      <cdr:y>0.24639</cdr:y>
    </cdr:to>
    <cdr:sp macro="" textlink="">
      <cdr:nvSpPr>
        <cdr:cNvPr id="4" name="TextBox 1">
          <a:extLst xmlns:a="http://schemas.openxmlformats.org/drawingml/2006/main">
            <a:ext uri="{FF2B5EF4-FFF2-40B4-BE49-F238E27FC236}">
              <a16:creationId xmlns:a16="http://schemas.microsoft.com/office/drawing/2014/main" id="{6E8EF792-D0BF-2420-BF7C-1FC659EAD785}"/>
            </a:ext>
          </a:extLst>
        </cdr:cNvPr>
        <cdr:cNvSpPr txBox="1"/>
      </cdr:nvSpPr>
      <cdr:spPr>
        <a:xfrm xmlns:a="http://schemas.openxmlformats.org/drawingml/2006/main">
          <a:off x="1593078" y="615336"/>
          <a:ext cx="914405" cy="2979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t>74%</a:t>
          </a:r>
        </a:p>
      </cdr:txBody>
    </cdr:sp>
  </cdr:relSizeAnchor>
  <cdr:relSizeAnchor xmlns:cdr="http://schemas.openxmlformats.org/drawingml/2006/chartDrawing">
    <cdr:from>
      <cdr:x>0.78133</cdr:x>
      <cdr:y>0.38967</cdr:y>
    </cdr:from>
    <cdr:to>
      <cdr:x>0.86171</cdr:x>
      <cdr:y>0.47005</cdr:y>
    </cdr:to>
    <cdr:sp macro="" textlink="">
      <cdr:nvSpPr>
        <cdr:cNvPr id="5" name="TextBox 1">
          <a:extLst xmlns:a="http://schemas.openxmlformats.org/drawingml/2006/main">
            <a:ext uri="{FF2B5EF4-FFF2-40B4-BE49-F238E27FC236}">
              <a16:creationId xmlns:a16="http://schemas.microsoft.com/office/drawing/2014/main" id="{BBA95690-F687-1478-415F-EFE1ED86A9B3}"/>
            </a:ext>
          </a:extLst>
        </cdr:cNvPr>
        <cdr:cNvSpPr txBox="1"/>
      </cdr:nvSpPr>
      <cdr:spPr>
        <a:xfrm xmlns:a="http://schemas.openxmlformats.org/drawingml/2006/main">
          <a:off x="8888410" y="1444359"/>
          <a:ext cx="914405" cy="2979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t>46%</a:t>
          </a:r>
        </a:p>
      </cdr:txBody>
    </cdr:sp>
  </cdr:relSizeAnchor>
</c:userShapes>
</file>

<file path=ppt/drawings/drawing3.xml><?xml version="1.0" encoding="utf-8"?>
<c:userShapes xmlns:c="http://schemas.openxmlformats.org/drawingml/2006/chart">
  <cdr:relSizeAnchor xmlns:cdr="http://schemas.openxmlformats.org/drawingml/2006/chartDrawing">
    <cdr:from>
      <cdr:x>0.82414</cdr:x>
      <cdr:y>0.10356</cdr:y>
    </cdr:from>
    <cdr:to>
      <cdr:x>0.90452</cdr:x>
      <cdr:y>0.18395</cdr:y>
    </cdr:to>
    <cdr:sp macro="" textlink="">
      <cdr:nvSpPr>
        <cdr:cNvPr id="3" name="TextBox 1">
          <a:extLst xmlns:a="http://schemas.openxmlformats.org/drawingml/2006/main">
            <a:ext uri="{FF2B5EF4-FFF2-40B4-BE49-F238E27FC236}">
              <a16:creationId xmlns:a16="http://schemas.microsoft.com/office/drawing/2014/main" id="{D07D392D-6BFF-D380-364D-28AB90A52FE5}"/>
            </a:ext>
          </a:extLst>
        </cdr:cNvPr>
        <cdr:cNvSpPr txBox="1"/>
      </cdr:nvSpPr>
      <cdr:spPr>
        <a:xfrm xmlns:a="http://schemas.openxmlformats.org/drawingml/2006/main">
          <a:off x="9375490" y="383868"/>
          <a:ext cx="914405" cy="2979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2"/>
              </a:solidFill>
            </a:rPr>
            <a:t>64%</a:t>
          </a:r>
        </a:p>
      </cdr:txBody>
    </cdr:sp>
  </cdr:relSizeAnchor>
  <cdr:relSizeAnchor xmlns:cdr="http://schemas.openxmlformats.org/drawingml/2006/chartDrawing">
    <cdr:from>
      <cdr:x>0.33326</cdr:x>
      <cdr:y>0.09819</cdr:y>
    </cdr:from>
    <cdr:to>
      <cdr:x>0.41364</cdr:x>
      <cdr:y>0.17858</cdr:y>
    </cdr:to>
    <cdr:sp macro="" textlink="">
      <cdr:nvSpPr>
        <cdr:cNvPr id="6" name="TextBox 1">
          <a:extLst xmlns:a="http://schemas.openxmlformats.org/drawingml/2006/main">
            <a:ext uri="{FF2B5EF4-FFF2-40B4-BE49-F238E27FC236}">
              <a16:creationId xmlns:a16="http://schemas.microsoft.com/office/drawing/2014/main" id="{6EC17AE6-C4BC-334F-792C-14714A7E1B85}"/>
            </a:ext>
          </a:extLst>
        </cdr:cNvPr>
        <cdr:cNvSpPr txBox="1"/>
      </cdr:nvSpPr>
      <cdr:spPr>
        <a:xfrm xmlns:a="http://schemas.openxmlformats.org/drawingml/2006/main">
          <a:off x="3791150" y="363940"/>
          <a:ext cx="914405" cy="297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2"/>
              </a:solidFill>
            </a:rPr>
            <a:t>65%</a:t>
          </a:r>
        </a:p>
      </cdr:txBody>
    </cdr:sp>
  </cdr:relSizeAnchor>
  <cdr:relSizeAnchor xmlns:cdr="http://schemas.openxmlformats.org/drawingml/2006/chartDrawing">
    <cdr:from>
      <cdr:x>0.58476</cdr:x>
      <cdr:y>0.43332</cdr:y>
    </cdr:from>
    <cdr:to>
      <cdr:x>0.66514</cdr:x>
      <cdr:y>0.51371</cdr:y>
    </cdr:to>
    <cdr:sp macro="" textlink="">
      <cdr:nvSpPr>
        <cdr:cNvPr id="7" name="TextBox 1">
          <a:extLst xmlns:a="http://schemas.openxmlformats.org/drawingml/2006/main">
            <a:ext uri="{FF2B5EF4-FFF2-40B4-BE49-F238E27FC236}">
              <a16:creationId xmlns:a16="http://schemas.microsoft.com/office/drawing/2014/main" id="{01BED0E6-AEBA-2F9A-6118-6EB5413BA71D}"/>
            </a:ext>
          </a:extLst>
        </cdr:cNvPr>
        <cdr:cNvSpPr txBox="1"/>
      </cdr:nvSpPr>
      <cdr:spPr>
        <a:xfrm xmlns:a="http://schemas.openxmlformats.org/drawingml/2006/main">
          <a:off x="6652197" y="1606117"/>
          <a:ext cx="914405" cy="2979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accent6"/>
              </a:solidFill>
            </a:rPr>
            <a:t>37%</a:t>
          </a:r>
        </a:p>
      </cdr:txBody>
    </cdr:sp>
  </cdr:relSizeAnchor>
  <cdr:relSizeAnchor xmlns:cdr="http://schemas.openxmlformats.org/drawingml/2006/chartDrawing">
    <cdr:from>
      <cdr:x>0.09427</cdr:x>
      <cdr:y>0.29359</cdr:y>
    </cdr:from>
    <cdr:to>
      <cdr:x>0.17465</cdr:x>
      <cdr:y>0.37398</cdr:y>
    </cdr:to>
    <cdr:sp macro="" textlink="">
      <cdr:nvSpPr>
        <cdr:cNvPr id="8" name="TextBox 1">
          <a:extLst xmlns:a="http://schemas.openxmlformats.org/drawingml/2006/main">
            <a:ext uri="{FF2B5EF4-FFF2-40B4-BE49-F238E27FC236}">
              <a16:creationId xmlns:a16="http://schemas.microsoft.com/office/drawing/2014/main" id="{299D3233-B0CA-212B-DEB6-61FC9C89B651}"/>
            </a:ext>
          </a:extLst>
        </cdr:cNvPr>
        <cdr:cNvSpPr txBox="1"/>
      </cdr:nvSpPr>
      <cdr:spPr>
        <a:xfrm xmlns:a="http://schemas.openxmlformats.org/drawingml/2006/main">
          <a:off x="1072362" y="1088204"/>
          <a:ext cx="914405" cy="297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accent6"/>
              </a:solidFill>
            </a:rPr>
            <a:t>49%</a:t>
          </a:r>
        </a:p>
      </cdr:txBody>
    </cdr:sp>
  </cdr:relSizeAnchor>
</c:userShapes>
</file>

<file path=ppt/drawings/drawing4.xml><?xml version="1.0" encoding="utf-8"?>
<c:userShapes xmlns:c="http://schemas.openxmlformats.org/drawingml/2006/chart">
  <cdr:relSizeAnchor xmlns:cdr="http://schemas.openxmlformats.org/drawingml/2006/chartDrawing">
    <cdr:from>
      <cdr:x>0.28222</cdr:x>
      <cdr:y>0.12019</cdr:y>
    </cdr:from>
    <cdr:to>
      <cdr:x>0.71778</cdr:x>
      <cdr:y>0.17725</cdr:y>
    </cdr:to>
    <cdr:sp macro="" textlink="">
      <cdr:nvSpPr>
        <cdr:cNvPr id="2" name="TextBox 15">
          <a:extLst xmlns:a="http://schemas.openxmlformats.org/drawingml/2006/main">
            <a:ext uri="{FF2B5EF4-FFF2-40B4-BE49-F238E27FC236}">
              <a16:creationId xmlns:a16="http://schemas.microsoft.com/office/drawing/2014/main" id="{522E1B22-3B92-DBC7-D2F9-645BAE66B804}"/>
            </a:ext>
          </a:extLst>
        </cdr:cNvPr>
        <cdr:cNvSpPr txBox="1"/>
      </cdr:nvSpPr>
      <cdr:spPr>
        <a:xfrm xmlns:a="http://schemas.openxmlformats.org/drawingml/2006/main">
          <a:off x="1512802" y="486206"/>
          <a:ext cx="2334753" cy="2308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i="1" dirty="0"/>
            <a:t>among teachers only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6B5077-EAEE-4B23-10A6-52777E80D6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02DE5FE-D143-DA5A-D7C1-CEF634ECB4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91F3F-D9CB-4B81-87BA-8182148B76CE}" type="datetimeFigureOut">
              <a:rPr lang="en-US" smtClean="0"/>
              <a:t>5/3/2023</a:t>
            </a:fld>
            <a:endParaRPr lang="en-US" dirty="0"/>
          </a:p>
        </p:txBody>
      </p:sp>
      <p:sp>
        <p:nvSpPr>
          <p:cNvPr id="4" name="Footer Placeholder 3">
            <a:extLst>
              <a:ext uri="{FF2B5EF4-FFF2-40B4-BE49-F238E27FC236}">
                <a16:creationId xmlns:a16="http://schemas.microsoft.com/office/drawing/2014/main" id="{835561D4-E05E-384D-D147-CBEB0A788C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4A60F6B-8BBA-14F1-834F-D766DDA8AB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360B65-7F56-4A6B-B7BF-D86CD86AF9B6}" type="slidenum">
              <a:rPr lang="en-US" smtClean="0"/>
              <a:t>‹#›</a:t>
            </a:fld>
            <a:endParaRPr lang="en-US" dirty="0"/>
          </a:p>
        </p:txBody>
      </p:sp>
    </p:spTree>
    <p:extLst>
      <p:ext uri="{BB962C8B-B14F-4D97-AF65-F5344CB8AC3E}">
        <p14:creationId xmlns:p14="http://schemas.microsoft.com/office/powerpoint/2010/main" val="120814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E09B5-70F0-6F48-A884-AC6B4F78296E}" type="datetimeFigureOut">
              <a:rPr lang="en-US" smtClean="0"/>
              <a:t>5/3/2023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ADA35-4114-9F42-A57F-AE85014D9A17}" type="slidenum">
              <a:rPr lang="en-US" smtClean="0"/>
              <a:t>‹#›</a:t>
            </a:fld>
            <a:endParaRPr lang="en-US" dirty="0"/>
          </a:p>
        </p:txBody>
      </p:sp>
    </p:spTree>
    <p:extLst>
      <p:ext uri="{BB962C8B-B14F-4D97-AF65-F5344CB8AC3E}">
        <p14:creationId xmlns:p14="http://schemas.microsoft.com/office/powerpoint/2010/main" val="11494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2</a:t>
            </a:fld>
            <a:endParaRPr lang="en-US" dirty="0"/>
          </a:p>
        </p:txBody>
      </p:sp>
    </p:spTree>
    <p:extLst>
      <p:ext uri="{BB962C8B-B14F-4D97-AF65-F5344CB8AC3E}">
        <p14:creationId xmlns:p14="http://schemas.microsoft.com/office/powerpoint/2010/main" val="231523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Q17: To your knowledge, are the following topic/content areas included in the formal curriculum of your [PIPE: TEACHERS: school SCHOOL/DISTRICT DM: district/STATE DM: state] </a:t>
            </a:r>
          </a:p>
        </p:txBody>
      </p:sp>
      <p:sp>
        <p:nvSpPr>
          <p:cNvPr id="4" name="Slide Number Placeholder 3"/>
          <p:cNvSpPr>
            <a:spLocks noGrp="1"/>
          </p:cNvSpPr>
          <p:nvPr>
            <p:ph type="sldNum" sz="quarter" idx="5"/>
          </p:nvPr>
        </p:nvSpPr>
        <p:spPr/>
        <p:txBody>
          <a:bodyPr/>
          <a:lstStyle/>
          <a:p>
            <a:fld id="{912ADA35-4114-9F42-A57F-AE85014D9A17}" type="slidenum">
              <a:rPr lang="en-US" smtClean="0"/>
              <a:t>13</a:t>
            </a:fld>
            <a:endParaRPr lang="en-US" dirty="0"/>
          </a:p>
        </p:txBody>
      </p:sp>
    </p:spTree>
    <p:extLst>
      <p:ext uri="{BB962C8B-B14F-4D97-AF65-F5344CB8AC3E}">
        <p14:creationId xmlns:p14="http://schemas.microsoft.com/office/powerpoint/2010/main" val="394211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Q38: (BELIEVE STUDENTS SHOULD BE TAUGHT THAT SCIENTISTS AGREE CLIMATE CHANGE IS REAL AND HUMAN-CAUSED) SUMMARY TABLE: What do you think is closest to the attitudes about teaching climate change among each of the following groups of people? </a:t>
            </a:r>
          </a:p>
          <a:p>
            <a:r>
              <a:rPr lang="en-US" dirty="0"/>
              <a:t>Q38: (BELIEVE STUDENTS SHOULD BE TAUGHT THAT SCIENTISTS DISAGREE ABOUT CLIMATE CHANGE) SUMMARY TABLE: What do you think is closest to the attitudes about teaching climate change among each of the following groups of people? </a:t>
            </a:r>
          </a:p>
          <a:p>
            <a:r>
              <a:rPr lang="en-US" dirty="0"/>
              <a:t>Q38: (DO NOT THINK STUDENTS SHOULD BE TAUGHT ABOUT CLIMATE CHANGE) SUMMARY TABLE: What do you think is closest to the attitudes about teaching climate change among each of the following groups of people? </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14</a:t>
            </a:fld>
            <a:endParaRPr lang="en-US" dirty="0"/>
          </a:p>
        </p:txBody>
      </p:sp>
    </p:spTree>
    <p:extLst>
      <p:ext uri="{BB962C8B-B14F-4D97-AF65-F5344CB8AC3E}">
        <p14:creationId xmlns:p14="http://schemas.microsoft.com/office/powerpoint/2010/main" val="404173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Q27 What do you think the goal of </a:t>
            </a:r>
            <a:r>
              <a:rPr lang="en-US" sz="1800" b="1" dirty="0">
                <a:effectLst/>
                <a:latin typeface="Calibri" panose="020F0502020204030204" pitchFamily="34" charset="0"/>
                <a:ea typeface="Calibri" panose="020F0502020204030204" pitchFamily="34" charset="0"/>
                <a:cs typeface="Arial" panose="020B0604020202020204" pitchFamily="34" charset="0"/>
              </a:rPr>
              <a:t>climate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change education</a:t>
            </a:r>
            <a:r>
              <a:rPr lang="en-US" sz="1800" dirty="0">
                <a:effectLst/>
                <a:latin typeface="Calibri" panose="020F0502020204030204" pitchFamily="34" charset="0"/>
                <a:ea typeface="Calibri" panose="020F0502020204030204" pitchFamily="34" charset="0"/>
                <a:cs typeface="Arial" panose="020B0604020202020204" pitchFamily="34" charset="0"/>
              </a:rPr>
              <a:t> should be? [OPEN-END]</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15</a:t>
            </a:fld>
            <a:endParaRPr lang="en-US" dirty="0"/>
          </a:p>
        </p:txBody>
      </p:sp>
    </p:spTree>
    <p:extLst>
      <p:ext uri="{BB962C8B-B14F-4D97-AF65-F5344CB8AC3E}">
        <p14:creationId xmlns:p14="http://schemas.microsoft.com/office/powerpoint/2010/main" val="354186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rPr>
              <a:t>Q33A: How would you rate the climate change content taught in your school? 	</a:t>
            </a:r>
            <a:r>
              <a:rPr lang="en-US" sz="1800" b="0" i="0" u="none" strike="noStrike" dirty="0">
                <a:solidFill>
                  <a:srgbClr val="000000"/>
                </a:solidFill>
                <a:effectLst/>
                <a:latin typeface="Arial" panose="020B0604020202020204" pitchFamily="34" charset="0"/>
              </a:rPr>
              <a:t>Teachers n=707, </a:t>
            </a:r>
            <a:r>
              <a:rPr lang="en-US" sz="1800" dirty="0"/>
              <a:t>Administrators </a:t>
            </a:r>
            <a:r>
              <a:rPr lang="en-US" sz="1800" b="0" i="0" u="none" strike="noStrike" dirty="0">
                <a:solidFill>
                  <a:srgbClr val="000000"/>
                </a:solidFill>
                <a:effectLst/>
                <a:latin typeface="Arial" panose="020B0604020202020204" pitchFamily="34" charset="0"/>
              </a:rPr>
              <a:t>n=40</a:t>
            </a:r>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dirty="0">
                <a:effectLst/>
              </a:rPr>
              <a:t>Q33B: How would you rate the climate change content taught in your district?	</a:t>
            </a:r>
            <a:r>
              <a:rPr lang="en-US" sz="800" b="0" i="0" u="none" strike="noStrike" dirty="0">
                <a:solidFill>
                  <a:srgbClr val="000000"/>
                </a:solidFill>
                <a:effectLst/>
                <a:latin typeface="Arial" panose="020B0604020202020204" pitchFamily="34" charset="0"/>
              </a:rPr>
              <a:t>Teachers n=707, </a:t>
            </a:r>
            <a:r>
              <a:rPr lang="en-US" sz="800" dirty="0"/>
              <a:t>Administrators </a:t>
            </a:r>
            <a:r>
              <a:rPr lang="en-US" sz="800" b="0" i="0" u="none" strike="noStrike" dirty="0">
                <a:solidFill>
                  <a:srgbClr val="000000"/>
                </a:solidFill>
                <a:effectLst/>
                <a:latin typeface="Arial" panose="020B0604020202020204" pitchFamily="34" charset="0"/>
              </a:rPr>
              <a:t>n=89</a:t>
            </a:r>
            <a:endParaRPr lang="en-US" sz="8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dirty="0">
                <a:effectLst/>
              </a:rPr>
              <a:t>Q33C: How would you rate the climate change content taught in your state?	</a:t>
            </a:r>
            <a:r>
              <a:rPr lang="en-US" sz="800" b="0" i="0" u="none" strike="noStrike" dirty="0">
                <a:solidFill>
                  <a:srgbClr val="000000"/>
                </a:solidFill>
                <a:effectLst/>
                <a:latin typeface="Arial" panose="020B0604020202020204" pitchFamily="34" charset="0"/>
              </a:rPr>
              <a:t>Teachers n=707, </a:t>
            </a:r>
            <a:r>
              <a:rPr lang="en-US" sz="800" dirty="0"/>
              <a:t>Administrators </a:t>
            </a:r>
            <a:r>
              <a:rPr lang="en-US" sz="800" b="0" i="0" u="none" strike="noStrike" dirty="0">
                <a:solidFill>
                  <a:srgbClr val="000000"/>
                </a:solidFill>
                <a:effectLst/>
                <a:latin typeface="Arial" panose="020B0604020202020204" pitchFamily="34" charset="0"/>
              </a:rPr>
              <a:t>n=65</a:t>
            </a:r>
            <a:endParaRPr lang="en-US" sz="8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17</a:t>
            </a:fld>
            <a:endParaRPr lang="en-US" dirty="0"/>
          </a:p>
        </p:txBody>
      </p:sp>
    </p:spTree>
    <p:extLst>
      <p:ext uri="{BB962C8B-B14F-4D97-AF65-F5344CB8AC3E}">
        <p14:creationId xmlns:p14="http://schemas.microsoft.com/office/powerpoint/2010/main" val="270170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Q28: Regardless of formal policies or curriculum standards, is climate change a topic that [TEACHER: you personally teach about in your classes / SCHOOL DM: is taught in your school / DISTRICT DM: is taught in your district / STATE DM: is taught in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18</a:t>
            </a:fld>
            <a:endParaRPr lang="en-US" dirty="0"/>
          </a:p>
        </p:txBody>
      </p:sp>
    </p:spTree>
    <p:extLst>
      <p:ext uri="{BB962C8B-B14F-4D97-AF65-F5344CB8AC3E}">
        <p14:creationId xmlns:p14="http://schemas.microsoft.com/office/powerpoint/2010/main" val="343966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Regardless of formal curriculum, in which grades are climate change topics and content included in your [TEACHER: school / SCHOOL or DISTRICT DM: district / STATE DM: state]? Select all that apply.</a:t>
            </a:r>
          </a:p>
        </p:txBody>
      </p:sp>
      <p:sp>
        <p:nvSpPr>
          <p:cNvPr id="4" name="Slide Number Placeholder 3"/>
          <p:cNvSpPr>
            <a:spLocks noGrp="1"/>
          </p:cNvSpPr>
          <p:nvPr>
            <p:ph type="sldNum" sz="quarter" idx="5"/>
          </p:nvPr>
        </p:nvSpPr>
        <p:spPr/>
        <p:txBody>
          <a:bodyPr/>
          <a:lstStyle/>
          <a:p>
            <a:fld id="{912ADA35-4114-9F42-A57F-AE85014D9A17}" type="slidenum">
              <a:rPr lang="en-US" smtClean="0"/>
              <a:t>19</a:t>
            </a:fld>
            <a:endParaRPr lang="en-US" dirty="0"/>
          </a:p>
        </p:txBody>
      </p:sp>
    </p:spTree>
    <p:extLst>
      <p:ext uri="{BB962C8B-B14F-4D97-AF65-F5344CB8AC3E}">
        <p14:creationId xmlns:p14="http://schemas.microsoft.com/office/powerpoint/2010/main" val="92568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Regardless of formal curriculum, in which grades are climate change topics and content included in your [TEACHER: school / SCHOOL or DISTRICT DM: district / STATE DM: state]? Select all that apply.</a:t>
            </a:r>
          </a:p>
        </p:txBody>
      </p:sp>
      <p:sp>
        <p:nvSpPr>
          <p:cNvPr id="4" name="Slide Number Placeholder 3"/>
          <p:cNvSpPr>
            <a:spLocks noGrp="1"/>
          </p:cNvSpPr>
          <p:nvPr>
            <p:ph type="sldNum" sz="quarter" idx="5"/>
          </p:nvPr>
        </p:nvSpPr>
        <p:spPr/>
        <p:txBody>
          <a:bodyPr/>
          <a:lstStyle/>
          <a:p>
            <a:fld id="{912ADA35-4114-9F42-A57F-AE85014D9A17}" type="slidenum">
              <a:rPr lang="en-US" smtClean="0"/>
              <a:t>20</a:t>
            </a:fld>
            <a:endParaRPr lang="en-US" dirty="0"/>
          </a:p>
        </p:txBody>
      </p:sp>
    </p:spTree>
    <p:extLst>
      <p:ext uri="{BB962C8B-B14F-4D97-AF65-F5344CB8AC3E}">
        <p14:creationId xmlns:p14="http://schemas.microsoft.com/office/powerpoint/2010/main" val="65471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effectLst/>
              </a:rPr>
              <a:t>Q28: Regardless of formal policies or curriculum standards, is climate change a topic that [TEACHER: you personally teach about in your classes / SCHOOL DM: is taught in your school / DISTRICT DM: is taught in your district / STATE DM: is taught in your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effectLst/>
              </a:rPr>
              <a:t>Q32: Regardless of formal curriculum, to the best of your knowledge, in which subjects are climate change topics and content included for your [TEACHER: school / SCHOOL or DISTRICT DM: district / STATE DM: state]? Select all that apply.</a:t>
            </a:r>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Q37: How much do you agree or disagree with each of the following statements about teaching climate change in your [PIPE: TEACHERS: school SCHOOL/DISTRICT DM district/STATE DM state]? </a:t>
            </a:r>
          </a:p>
          <a:p>
            <a:endParaRPr lang="en-US" b="0" dirty="0"/>
          </a:p>
        </p:txBody>
      </p:sp>
      <p:sp>
        <p:nvSpPr>
          <p:cNvPr id="4" name="Slide Number Placeholder 3"/>
          <p:cNvSpPr>
            <a:spLocks noGrp="1"/>
          </p:cNvSpPr>
          <p:nvPr>
            <p:ph type="sldNum" sz="quarter" idx="5"/>
          </p:nvPr>
        </p:nvSpPr>
        <p:spPr/>
        <p:txBody>
          <a:bodyPr/>
          <a:lstStyle/>
          <a:p>
            <a:fld id="{912ADA35-4114-9F42-A57F-AE85014D9A17}" type="slidenum">
              <a:rPr lang="en-US" smtClean="0"/>
              <a:t>21</a:t>
            </a:fld>
            <a:endParaRPr lang="en-US" dirty="0"/>
          </a:p>
        </p:txBody>
      </p:sp>
    </p:spTree>
    <p:extLst>
      <p:ext uri="{BB962C8B-B14F-4D97-AF65-F5344CB8AC3E}">
        <p14:creationId xmlns:p14="http://schemas.microsoft.com/office/powerpoint/2010/main" val="251120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Q34A: How would you rate your school on integrating the following aspects of climate change into its curriculum and content on climate change? 	</a:t>
            </a:r>
            <a:r>
              <a:rPr lang="en-US" sz="1200" b="0" i="0" u="none" strike="noStrike" dirty="0">
                <a:solidFill>
                  <a:srgbClr val="000000"/>
                </a:solidFill>
                <a:effectLst/>
                <a:latin typeface="Arial" panose="020B0604020202020204" pitchFamily="34" charset="0"/>
              </a:rPr>
              <a:t>Teachers n=707, </a:t>
            </a:r>
            <a:r>
              <a:rPr lang="en-US" sz="1200" dirty="0"/>
              <a:t>Administrators </a:t>
            </a:r>
            <a:r>
              <a:rPr lang="en-US" sz="1200" b="0" i="0" u="none" strike="noStrike" dirty="0">
                <a:solidFill>
                  <a:srgbClr val="000000"/>
                </a:solidFill>
                <a:effectLst/>
                <a:latin typeface="Arial" panose="020B0604020202020204" pitchFamily="34" charset="0"/>
              </a:rPr>
              <a:t>n=40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Q34B: How would you rate your district on integrating the following aspects of climate change into its curriculum and content on climate change? 	</a:t>
            </a:r>
            <a:r>
              <a:rPr lang="en-US" sz="1200" b="0" i="0" u="none" strike="noStrike" dirty="0">
                <a:solidFill>
                  <a:srgbClr val="000000"/>
                </a:solidFill>
                <a:effectLst/>
                <a:latin typeface="Arial" panose="020B0604020202020204" pitchFamily="34" charset="0"/>
              </a:rPr>
              <a:t>Teachers n=707, </a:t>
            </a:r>
            <a:r>
              <a:rPr lang="en-US" sz="1200" dirty="0"/>
              <a:t>Administrators </a:t>
            </a:r>
            <a:r>
              <a:rPr lang="en-US" sz="1200" b="0" i="0" u="none" strike="noStrike" dirty="0">
                <a:solidFill>
                  <a:srgbClr val="000000"/>
                </a:solidFill>
                <a:effectLst/>
                <a:latin typeface="Arial" panose="020B0604020202020204" pitchFamily="34" charset="0"/>
              </a:rPr>
              <a:t>n=89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Q34C: How would you rate your state on integrating the following aspects of climate change into its curriculum and content on climate change? 	</a:t>
            </a:r>
            <a:r>
              <a:rPr lang="en-US" sz="1200" b="0" i="0" u="none" strike="noStrike" dirty="0">
                <a:solidFill>
                  <a:srgbClr val="000000"/>
                </a:solidFill>
                <a:effectLst/>
                <a:latin typeface="Arial" panose="020B0604020202020204" pitchFamily="34" charset="0"/>
              </a:rPr>
              <a:t>Teachers n=707, </a:t>
            </a:r>
            <a:r>
              <a:rPr lang="en-US" sz="1200" dirty="0"/>
              <a:t>Administrators </a:t>
            </a:r>
            <a:r>
              <a:rPr lang="en-US" sz="1200" b="0" i="0" u="none" strike="noStrike" dirty="0">
                <a:solidFill>
                  <a:srgbClr val="000000"/>
                </a:solidFill>
                <a:effectLst/>
                <a:latin typeface="Arial" panose="020B0604020202020204" pitchFamily="34" charset="0"/>
              </a:rPr>
              <a:t>n=65</a:t>
            </a:r>
            <a:endParaRPr lang="en-US" dirty="0"/>
          </a:p>
          <a:p>
            <a:endParaRPr lang="en-US" dirty="0"/>
          </a:p>
          <a:p>
            <a:r>
              <a:rPr lang="en-US" dirty="0"/>
              <a:t>AVERAGE OF NOT SURE RATINGS IS 16%</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22</a:t>
            </a:fld>
            <a:endParaRPr lang="en-US" dirty="0"/>
          </a:p>
        </p:txBody>
      </p:sp>
    </p:spTree>
    <p:extLst>
      <p:ext uri="{BB962C8B-B14F-4D97-AF65-F5344CB8AC3E}">
        <p14:creationId xmlns:p14="http://schemas.microsoft.com/office/powerpoint/2010/main" val="132475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effectLst/>
              </a:rPr>
              <a:t>Q16: TOP BOX (EXTREMELY CONFIDENT) SUMMARY TABLE: Certain topics have been in the news recently for how they may be handled in K-12 education settings. How confident are you addressing the following topics with students in your [TEACHER/SCHOOL DM: school/ DISTRICT DM: district/ STATE DM: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Q20: How informed do you feel about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dirty="0">
                <a:effectLst/>
              </a:rPr>
              <a:t>Q35: Thinking about the different aspects of climate change you just read about, how prepared do you feel to teach about these aspects of climate change?</a:t>
            </a:r>
            <a:endParaRPr lang="en-US" sz="800" b="0" i="0" u="none" strike="noStrike" dirty="0">
              <a:solidFill>
                <a:srgbClr val="000000"/>
              </a:solidFill>
              <a:effectLst/>
              <a:latin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912ADA35-4114-9F42-A57F-AE85014D9A17}" type="slidenum">
              <a:rPr lang="en-US" smtClean="0"/>
              <a:t>23</a:t>
            </a:fld>
            <a:endParaRPr lang="en-US" dirty="0"/>
          </a:p>
        </p:txBody>
      </p:sp>
    </p:spTree>
    <p:extLst>
      <p:ext uri="{BB962C8B-B14F-4D97-AF65-F5344CB8AC3E}">
        <p14:creationId xmlns:p14="http://schemas.microsoft.com/office/powerpoint/2010/main" val="114863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Do you think climate change is happening?</a:t>
            </a:r>
          </a:p>
          <a:p>
            <a:r>
              <a:rPr lang="en-US" dirty="0"/>
              <a:t>Q19: Assuming climate change is happening, do you think it is…</a:t>
            </a:r>
          </a:p>
          <a:p>
            <a:r>
              <a:rPr lang="en-US" dirty="0"/>
              <a:t>Q21: How important is the issue of climate change to you personally?</a:t>
            </a:r>
          </a:p>
          <a:p>
            <a:r>
              <a:rPr lang="en-US" dirty="0"/>
              <a:t>Q23: How much do you feel climate change will harm you personally?</a:t>
            </a:r>
          </a:p>
          <a:p>
            <a:r>
              <a:rPr lang="en-US" dirty="0"/>
              <a:t>Q24: How much do you think climate change will harm future generations of people?</a:t>
            </a:r>
          </a:p>
          <a:p>
            <a:r>
              <a:rPr lang="en-US" dirty="0"/>
              <a:t>Q25: How much do you feel climate change will harm your community?</a:t>
            </a:r>
          </a:p>
        </p:txBody>
      </p:sp>
      <p:sp>
        <p:nvSpPr>
          <p:cNvPr id="4" name="Slide Number Placeholder 3"/>
          <p:cNvSpPr>
            <a:spLocks noGrp="1"/>
          </p:cNvSpPr>
          <p:nvPr>
            <p:ph type="sldNum" sz="quarter" idx="5"/>
          </p:nvPr>
        </p:nvSpPr>
        <p:spPr/>
        <p:txBody>
          <a:bodyPr/>
          <a:lstStyle/>
          <a:p>
            <a:fld id="{912ADA35-4114-9F42-A57F-AE85014D9A17}" type="slidenum">
              <a:rPr lang="en-US" smtClean="0"/>
              <a:t>4</a:t>
            </a:fld>
            <a:endParaRPr lang="en-US" dirty="0"/>
          </a:p>
        </p:txBody>
      </p:sp>
    </p:spTree>
    <p:extLst>
      <p:ext uri="{BB962C8B-B14F-4D97-AF65-F5344CB8AC3E}">
        <p14:creationId xmlns:p14="http://schemas.microsoft.com/office/powerpoint/2010/main" val="293292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dirty="0">
                <a:effectLst/>
              </a:rPr>
              <a:t>Q35: Thinking about the different aspects of climate change you just read about, how prepared do you feel to teach about these aspects of climate change?</a:t>
            </a:r>
            <a:endParaRPr lang="en-US" sz="800" b="1" i="0" u="none" strike="noStrike" dirty="0">
              <a:solidFill>
                <a:srgbClr val="000000"/>
              </a:solidFill>
              <a:effectLst/>
              <a:latin typeface="Arial" panose="020B0604020202020204" pitchFamily="34" charset="0"/>
            </a:endParaRPr>
          </a:p>
          <a:p>
            <a:r>
              <a:rPr lang="en-US" dirty="0"/>
              <a:t>Q42: All things considered, do you have the classroom resources and materials you need to teach effectively about climate change to students?</a:t>
            </a:r>
          </a:p>
        </p:txBody>
      </p:sp>
      <p:sp>
        <p:nvSpPr>
          <p:cNvPr id="4" name="Slide Number Placeholder 3"/>
          <p:cNvSpPr>
            <a:spLocks noGrp="1"/>
          </p:cNvSpPr>
          <p:nvPr>
            <p:ph type="sldNum" sz="quarter" idx="5"/>
          </p:nvPr>
        </p:nvSpPr>
        <p:spPr/>
        <p:txBody>
          <a:bodyPr/>
          <a:lstStyle/>
          <a:p>
            <a:fld id="{912ADA35-4114-9F42-A57F-AE85014D9A17}" type="slidenum">
              <a:rPr lang="en-US" smtClean="0"/>
              <a:t>24</a:t>
            </a:fld>
            <a:endParaRPr lang="en-US" dirty="0"/>
          </a:p>
        </p:txBody>
      </p:sp>
    </p:spTree>
    <p:extLst>
      <p:ext uri="{BB962C8B-B14F-4D97-AF65-F5344CB8AC3E}">
        <p14:creationId xmlns:p14="http://schemas.microsoft.com/office/powerpoint/2010/main" val="1007283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Q48: TOP 2 BOX (EXTREMELY IMPORTANT/VERY IMPORTANT) SUMMARY TABLE: How important do you think each of the following are to support effective teaching about climate change in your [PIPE: TEACHERS: school SCHOOL/DISTRICT DM district/STATE DM state]?</a:t>
            </a:r>
          </a:p>
          <a:p>
            <a:endParaRPr lang="en-US" dirty="0"/>
          </a:p>
          <a:p>
            <a:r>
              <a:rPr lang="en-US" dirty="0"/>
              <a:t>Teachers n=704 and 705, Administrators n=105</a:t>
            </a:r>
          </a:p>
        </p:txBody>
      </p:sp>
      <p:sp>
        <p:nvSpPr>
          <p:cNvPr id="4" name="Slide Number Placeholder 3"/>
          <p:cNvSpPr>
            <a:spLocks noGrp="1"/>
          </p:cNvSpPr>
          <p:nvPr>
            <p:ph type="sldNum" sz="quarter" idx="5"/>
          </p:nvPr>
        </p:nvSpPr>
        <p:spPr/>
        <p:txBody>
          <a:bodyPr/>
          <a:lstStyle/>
          <a:p>
            <a:fld id="{912ADA35-4114-9F42-A57F-AE85014D9A17}" type="slidenum">
              <a:rPr lang="en-US" smtClean="0"/>
              <a:t>26</a:t>
            </a:fld>
            <a:endParaRPr lang="en-US" dirty="0"/>
          </a:p>
        </p:txBody>
      </p:sp>
    </p:spTree>
    <p:extLst>
      <p:ext uri="{BB962C8B-B14F-4D97-AF65-F5344CB8AC3E}">
        <p14:creationId xmlns:p14="http://schemas.microsoft.com/office/powerpoint/2010/main" val="217802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Q36: In which areas do you feel unprepared?  On what topics would you most need additional materials or training to teach about climate change?</a:t>
            </a:r>
          </a:p>
        </p:txBody>
      </p:sp>
      <p:sp>
        <p:nvSpPr>
          <p:cNvPr id="4" name="Slide Number Placeholder 3"/>
          <p:cNvSpPr>
            <a:spLocks noGrp="1"/>
          </p:cNvSpPr>
          <p:nvPr>
            <p:ph type="sldNum" sz="quarter" idx="5"/>
          </p:nvPr>
        </p:nvSpPr>
        <p:spPr/>
        <p:txBody>
          <a:bodyPr/>
          <a:lstStyle/>
          <a:p>
            <a:fld id="{912ADA35-4114-9F42-A57F-AE85014D9A17}" type="slidenum">
              <a:rPr lang="en-US" smtClean="0"/>
              <a:t>27</a:t>
            </a:fld>
            <a:endParaRPr lang="en-US" dirty="0"/>
          </a:p>
        </p:txBody>
      </p:sp>
    </p:spTree>
    <p:extLst>
      <p:ext uri="{BB962C8B-B14F-4D97-AF65-F5344CB8AC3E}">
        <p14:creationId xmlns:p14="http://schemas.microsoft.com/office/powerpoint/2010/main" val="3664062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Q38: (BELIEVE STUDENTS SHOULD BE TAUGHT THAT SCIENTISTS AGREE CLIMATE CHANGE IS REAL AND HUMAN-CAUSED) SUMMARY TABLE: What do you think is closest to the attitudes about teaching climate change among each of the following groups of people? </a:t>
            </a:r>
          </a:p>
          <a:p>
            <a:r>
              <a:rPr lang="en-US" dirty="0"/>
              <a:t>Q38: (BELIEVE STUDENTS SHOULD BE TAUGHT THAT SCIENTISTS DISAGREE ABOUT CLIMATE CHANGE) SUMMARY TABLE: What do you think is closest to the attitudes about teaching climate change among each of the following groups of people? </a:t>
            </a:r>
          </a:p>
          <a:p>
            <a:r>
              <a:rPr lang="en-US" dirty="0"/>
              <a:t>Q38: (DO NOT THINK STUDENTS SHOULD BE TAUGHT ABOUT CLIMATE CHANGE) SUMMARY TABLE: What do you think is closest to the attitudes about teaching climate change among each of the following groups of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Q48: TOP 2 BOX (EXTREMELY IMPORTANT/VERY IMPORTANT) SUMMARY TABLE: How important do you think each of the following are to support effective teaching about climate change in your [PIPE: TEACHERS: school SCHOOL/DISTRICT DM district/STATE DM state]?</a:t>
            </a:r>
          </a:p>
          <a:p>
            <a:r>
              <a:rPr lang="en-US" dirty="0"/>
              <a:t>State/Fed Policies and District Policies: Teachers n=704, Administrators n=105</a:t>
            </a:r>
          </a:p>
          <a:p>
            <a:endParaRPr lang="en-US" dirty="0"/>
          </a:p>
          <a:p>
            <a:r>
              <a:rPr lang="en-US" dirty="0"/>
              <a:t>District Admin: Teachers n=707, Administrators n=89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Gov: Teachers n=707, Administrators n=105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Board: Teachers n=707, Administrators n=89</a:t>
            </a:r>
          </a:p>
          <a:p>
            <a:endParaRPr lang="en-US" dirty="0"/>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28</a:t>
            </a:fld>
            <a:endParaRPr lang="en-US" dirty="0"/>
          </a:p>
        </p:txBody>
      </p:sp>
    </p:spTree>
    <p:extLst>
      <p:ext uri="{BB962C8B-B14F-4D97-AF65-F5344CB8AC3E}">
        <p14:creationId xmlns:p14="http://schemas.microsoft.com/office/powerpoint/2010/main" val="3918551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Q49: Who do you think is MOST responsible for supporting effective teaching about climate change? 			Teachers n=707, </a:t>
            </a:r>
            <a:r>
              <a:rPr lang="en-US" sz="1800" kern="1200" dirty="0">
                <a:solidFill>
                  <a:srgbClr val="000000"/>
                </a:solidFill>
                <a:effectLst/>
                <a:latin typeface="Calibri" panose="020F0502020204030204" pitchFamily="34" charset="0"/>
                <a:ea typeface="+mn-ea"/>
                <a:cs typeface="+mn-cs"/>
              </a:rPr>
              <a:t>Administrators  n=105</a:t>
            </a:r>
            <a:endParaRPr lang="en-US" dirty="0"/>
          </a:p>
          <a:p>
            <a:r>
              <a:rPr lang="en-US" dirty="0"/>
              <a:t>Q50: And after that, who do you think is next most responsible for supporting effective teaching about climate change?	Teachers n=645, </a:t>
            </a:r>
            <a:r>
              <a:rPr lang="en-US" sz="1200" kern="1200" dirty="0">
                <a:solidFill>
                  <a:srgbClr val="000000"/>
                </a:solidFill>
                <a:effectLst/>
                <a:latin typeface="Calibri" panose="020F0502020204030204" pitchFamily="34" charset="0"/>
                <a:ea typeface="+mn-ea"/>
                <a:cs typeface="+mn-cs"/>
              </a:rPr>
              <a:t>Administrators  n=101</a:t>
            </a:r>
            <a:endParaRPr lang="en-US" dirty="0"/>
          </a:p>
          <a:p>
            <a:r>
              <a:rPr lang="en-US" dirty="0"/>
              <a:t>Q51: And who do you think is least responsible for supporting effective teaching about climate change?			Teachers n=630, </a:t>
            </a:r>
            <a:r>
              <a:rPr lang="en-US" sz="1200" kern="1200" dirty="0">
                <a:solidFill>
                  <a:srgbClr val="000000"/>
                </a:solidFill>
                <a:effectLst/>
                <a:latin typeface="Calibri" panose="020F0502020204030204" pitchFamily="34" charset="0"/>
                <a:ea typeface="+mn-ea"/>
                <a:cs typeface="+mn-cs"/>
              </a:rPr>
              <a:t>Administrators  n=100</a:t>
            </a:r>
            <a:endParaRPr lang="en-US" dirty="0"/>
          </a:p>
          <a:p>
            <a:endParaRPr lang="en-US" dirty="0"/>
          </a:p>
          <a:p>
            <a:endParaRPr lang="en-US" dirty="0"/>
          </a:p>
          <a:p>
            <a:r>
              <a:rPr lang="en-US" dirty="0"/>
              <a:t>Q38: (BELIEVE STUDENTS SHOULD BE TAUGHT THAT SCIENTISTS AGREE CLIMATE CHANGE IS REAL AND HUMAN-CAUSED) SUMMARY TABLE: What do you think is closest to the attitudes about teaching climate change among each of the following groups of people? </a:t>
            </a:r>
          </a:p>
          <a:p>
            <a:r>
              <a:rPr lang="en-US" dirty="0"/>
              <a:t>Q38: (BELIEVE STUDENTS SHOULD BE TAUGHT THAT SCIENTISTS DISAGREE ABOUT CLIMATE CHANGE) SUMMARY TABLE: What do you think is closest to the attitudes about teaching climate change among each of the following groups of people? </a:t>
            </a:r>
          </a:p>
          <a:p>
            <a:r>
              <a:rPr lang="en-US" dirty="0"/>
              <a:t>Q38: (DO NOT THINK STUDENTS SHOULD BE TAUGHT ABOUT CLIMATE CHANGE) SUMMARY TABLE: What do you think is closest to the attitudes about teaching climate change among each of the following groups of people? </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29</a:t>
            </a:fld>
            <a:endParaRPr lang="en-US" dirty="0"/>
          </a:p>
        </p:txBody>
      </p:sp>
    </p:spTree>
    <p:extLst>
      <p:ext uri="{BB962C8B-B14F-4D97-AF65-F5344CB8AC3E}">
        <p14:creationId xmlns:p14="http://schemas.microsoft.com/office/powerpoint/2010/main" val="220089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Q49: Who do you think is MOST responsible for supporting effective teaching about climate change? 			Teachers n=707, </a:t>
            </a:r>
            <a:r>
              <a:rPr lang="en-US" sz="1800" kern="1200" dirty="0">
                <a:solidFill>
                  <a:srgbClr val="000000"/>
                </a:solidFill>
                <a:effectLst/>
                <a:latin typeface="Calibri" panose="020F0502020204030204" pitchFamily="34" charset="0"/>
                <a:ea typeface="+mn-ea"/>
                <a:cs typeface="+mn-cs"/>
              </a:rPr>
              <a:t>Administrators  n=105</a:t>
            </a:r>
            <a:endParaRPr lang="en-US" dirty="0"/>
          </a:p>
          <a:p>
            <a:r>
              <a:rPr lang="en-US" dirty="0"/>
              <a:t>Q50: And after that, who do you think is next most responsible for supporting effective teaching about climate change?	Teachers n=645, </a:t>
            </a:r>
            <a:r>
              <a:rPr lang="en-US" sz="1200" kern="1200" dirty="0">
                <a:solidFill>
                  <a:srgbClr val="000000"/>
                </a:solidFill>
                <a:effectLst/>
                <a:latin typeface="Calibri" panose="020F0502020204030204" pitchFamily="34" charset="0"/>
                <a:ea typeface="+mn-ea"/>
                <a:cs typeface="+mn-cs"/>
              </a:rPr>
              <a:t>Administrators  n=101</a:t>
            </a:r>
            <a:endParaRPr lang="en-US" dirty="0"/>
          </a:p>
          <a:p>
            <a:r>
              <a:rPr lang="en-US" dirty="0"/>
              <a:t>Q51: And who do you think is least responsible for supporting effective teaching about climate change?			Teachers n=630, </a:t>
            </a:r>
            <a:r>
              <a:rPr lang="en-US" sz="1200" kern="1200" dirty="0">
                <a:solidFill>
                  <a:srgbClr val="000000"/>
                </a:solidFill>
                <a:effectLst/>
                <a:latin typeface="Calibri" panose="020F0502020204030204" pitchFamily="34" charset="0"/>
                <a:ea typeface="+mn-ea"/>
                <a:cs typeface="+mn-cs"/>
              </a:rPr>
              <a:t>Administrators  n=100</a:t>
            </a:r>
            <a:endParaRPr lang="en-US" dirty="0"/>
          </a:p>
          <a:p>
            <a:endParaRPr lang="en-US" dirty="0"/>
          </a:p>
          <a:p>
            <a:endParaRPr lang="en-US" dirty="0"/>
          </a:p>
          <a:p>
            <a:r>
              <a:rPr lang="en-US" dirty="0"/>
              <a:t>Q38: (BELIEVE STUDENTS SHOULD BE TAUGHT THAT SCIENTISTS AGREE CLIMATE CHANGE IS REAL AND HUMAN-CAUSED) SUMMARY TABLE: What do you think is closest to the attitudes about teaching climate change among each of the following groups of people? </a:t>
            </a:r>
          </a:p>
          <a:p>
            <a:r>
              <a:rPr lang="en-US" dirty="0"/>
              <a:t>Q38: (BELIEVE STUDENTS SHOULD BE TAUGHT THAT SCIENTISTS DISAGREE ABOUT CLIMATE CHANGE) SUMMARY TABLE: What do you think is closest to the attitudes about teaching climate change among each of the following groups of people? </a:t>
            </a:r>
          </a:p>
          <a:p>
            <a:r>
              <a:rPr lang="en-US" dirty="0"/>
              <a:t>Q38: (DO NOT THINK STUDENTS SHOULD BE TAUGHT ABOUT CLIMATE CHANGE) SUMMARY TABLE: What do you think is closest to the attitudes about teaching climate change among each of the following groups of people? </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30</a:t>
            </a:fld>
            <a:endParaRPr lang="en-US" dirty="0"/>
          </a:p>
        </p:txBody>
      </p:sp>
    </p:spTree>
    <p:extLst>
      <p:ext uri="{BB962C8B-B14F-4D97-AF65-F5344CB8AC3E}">
        <p14:creationId xmlns:p14="http://schemas.microsoft.com/office/powerpoint/2010/main" val="422449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Q33A: How would you rate the climate change content taught in your school? </a:t>
            </a:r>
          </a:p>
          <a:p>
            <a:r>
              <a:rPr lang="en-US" dirty="0"/>
              <a:t>Q37: How much do you agree or disagree with each of the following statements about teaching climate change in your [PIPE: TEACHERS: school SCHOOL/DISTRICT DM district/STATE DM state]? </a:t>
            </a:r>
          </a:p>
        </p:txBody>
      </p:sp>
      <p:sp>
        <p:nvSpPr>
          <p:cNvPr id="4" name="Slide Number Placeholder 3"/>
          <p:cNvSpPr>
            <a:spLocks noGrp="1"/>
          </p:cNvSpPr>
          <p:nvPr>
            <p:ph type="sldNum" sz="quarter" idx="5"/>
          </p:nvPr>
        </p:nvSpPr>
        <p:spPr/>
        <p:txBody>
          <a:bodyPr/>
          <a:lstStyle/>
          <a:p>
            <a:fld id="{912ADA35-4114-9F42-A57F-AE85014D9A17}" type="slidenum">
              <a:rPr lang="en-US" smtClean="0"/>
              <a:t>31</a:t>
            </a:fld>
            <a:endParaRPr lang="en-US" dirty="0"/>
          </a:p>
        </p:txBody>
      </p:sp>
    </p:spTree>
    <p:extLst>
      <p:ext uri="{BB962C8B-B14F-4D97-AF65-F5344CB8AC3E}">
        <p14:creationId xmlns:p14="http://schemas.microsoft.com/office/powerpoint/2010/main" val="192692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Q35: Thinking about the different aspects of climate change you just read about, how prepared do you feel to teach about these aspects of climate change?</a:t>
            </a:r>
          </a:p>
          <a:p>
            <a:endParaRPr lang="en-US" dirty="0"/>
          </a:p>
          <a:p>
            <a:r>
              <a:rPr lang="en-US" dirty="0"/>
              <a:t>Teachers n=707, Climate in Formal Curriculum n=382, Climate Not in Formal Curriculum n=325</a:t>
            </a:r>
          </a:p>
        </p:txBody>
      </p:sp>
      <p:sp>
        <p:nvSpPr>
          <p:cNvPr id="4" name="Slide Number Placeholder 3"/>
          <p:cNvSpPr>
            <a:spLocks noGrp="1"/>
          </p:cNvSpPr>
          <p:nvPr>
            <p:ph type="sldNum" sz="quarter" idx="5"/>
          </p:nvPr>
        </p:nvSpPr>
        <p:spPr/>
        <p:txBody>
          <a:bodyPr/>
          <a:lstStyle/>
          <a:p>
            <a:fld id="{912ADA35-4114-9F42-A57F-AE85014D9A17}" type="slidenum">
              <a:rPr lang="en-US" smtClean="0"/>
              <a:t>32</a:t>
            </a:fld>
            <a:endParaRPr lang="en-US" dirty="0"/>
          </a:p>
        </p:txBody>
      </p:sp>
    </p:spTree>
    <p:extLst>
      <p:ext uri="{BB962C8B-B14F-4D97-AF65-F5344CB8AC3E}">
        <p14:creationId xmlns:p14="http://schemas.microsoft.com/office/powerpoint/2010/main" val="151661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Q29: Which of the following best describes your teaching about climate change?</a:t>
            </a:r>
          </a:p>
          <a:p>
            <a:r>
              <a:rPr lang="en-US" dirty="0"/>
              <a:t>Q42: All things considered, do you have the classroom resources and materials you need to teach effectively about climate change to students?</a:t>
            </a:r>
          </a:p>
        </p:txBody>
      </p:sp>
      <p:sp>
        <p:nvSpPr>
          <p:cNvPr id="4" name="Slide Number Placeholder 3"/>
          <p:cNvSpPr>
            <a:spLocks noGrp="1"/>
          </p:cNvSpPr>
          <p:nvPr>
            <p:ph type="sldNum" sz="quarter" idx="5"/>
          </p:nvPr>
        </p:nvSpPr>
        <p:spPr/>
        <p:txBody>
          <a:bodyPr/>
          <a:lstStyle/>
          <a:p>
            <a:fld id="{912ADA35-4114-9F42-A57F-AE85014D9A17}" type="slidenum">
              <a:rPr lang="en-US" smtClean="0"/>
              <a:t>33</a:t>
            </a:fld>
            <a:endParaRPr lang="en-US" dirty="0"/>
          </a:p>
        </p:txBody>
      </p:sp>
    </p:spTree>
    <p:extLst>
      <p:ext uri="{BB962C8B-B14F-4D97-AF65-F5344CB8AC3E}">
        <p14:creationId xmlns:p14="http://schemas.microsoft.com/office/powerpoint/2010/main" val="3654248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dirty="0">
                <a:effectLst/>
              </a:rPr>
              <a:t>Q16: TOP 2 BOX (EXTREMELY CONFIDENT/SOMEWHAT CONFIDENT) SUMMARY TABLE: Certain topics have been in the news recently for how they may be handled in K-12 education settings. How confident are you addressing the following topics with students in your [TEACHER/SCHOOL DM: school/ DISTRICT DM: district/ STATE DM: state]? </a:t>
            </a:r>
            <a:endParaRPr lang="en-US" sz="8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Q43 In your own experience teaching about climate change, what classroom resources and materials have you found to be most helpful? [OPEN-END]</a:t>
            </a: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35</a:t>
            </a:fld>
            <a:endParaRPr lang="en-US" dirty="0"/>
          </a:p>
        </p:txBody>
      </p:sp>
    </p:spTree>
    <p:extLst>
      <p:ext uri="{BB962C8B-B14F-4D97-AF65-F5344CB8AC3E}">
        <p14:creationId xmlns:p14="http://schemas.microsoft.com/office/powerpoint/2010/main" val="2463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Do you think climate change is happening?</a:t>
            </a:r>
          </a:p>
          <a:p>
            <a:r>
              <a:rPr lang="en-US" dirty="0"/>
              <a:t>Q19: Assuming climate change is happening, do you think it is…</a:t>
            </a:r>
          </a:p>
          <a:p>
            <a:r>
              <a:rPr lang="en-US" dirty="0"/>
              <a:t>Q21: How important is the issue of climate change to you personally?</a:t>
            </a:r>
          </a:p>
          <a:p>
            <a:r>
              <a:rPr lang="en-US" dirty="0"/>
              <a:t>Q23: How much do you feel climate change will harm you personally?</a:t>
            </a:r>
          </a:p>
          <a:p>
            <a:r>
              <a:rPr lang="en-US" dirty="0"/>
              <a:t>Q24: How much do you think climate change will harm future generations of people?</a:t>
            </a:r>
          </a:p>
          <a:p>
            <a:r>
              <a:rPr lang="en-US" dirty="0"/>
              <a:t>Q25: How much do you feel climate change will harm your community?</a:t>
            </a:r>
          </a:p>
        </p:txBody>
      </p:sp>
      <p:sp>
        <p:nvSpPr>
          <p:cNvPr id="4" name="Slide Number Placeholder 3"/>
          <p:cNvSpPr>
            <a:spLocks noGrp="1"/>
          </p:cNvSpPr>
          <p:nvPr>
            <p:ph type="sldNum" sz="quarter" idx="5"/>
          </p:nvPr>
        </p:nvSpPr>
        <p:spPr/>
        <p:txBody>
          <a:bodyPr/>
          <a:lstStyle/>
          <a:p>
            <a:fld id="{912ADA35-4114-9F42-A57F-AE85014D9A17}" type="slidenum">
              <a:rPr lang="en-US" smtClean="0"/>
              <a:t>5</a:t>
            </a:fld>
            <a:endParaRPr lang="en-US" dirty="0"/>
          </a:p>
        </p:txBody>
      </p:sp>
    </p:spTree>
    <p:extLst>
      <p:ext uri="{BB962C8B-B14F-4D97-AF65-F5344CB8AC3E}">
        <p14:creationId xmlns:p14="http://schemas.microsoft.com/office/powerpoint/2010/main" val="1485657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Q46: Which of the following climate change teaching resources would you most like to have in your [PIPE: TEACHERS: school SCHOOL/DISTRICT DM district/STATE DM state]? </a:t>
            </a:r>
          </a:p>
          <a:p>
            <a:r>
              <a:rPr lang="en-US" dirty="0"/>
              <a:t>Q43: In your own experience teaching about climate change, what classroom resources and materials have you found to be most helpful?</a:t>
            </a:r>
          </a:p>
        </p:txBody>
      </p:sp>
      <p:sp>
        <p:nvSpPr>
          <p:cNvPr id="4" name="Slide Number Placeholder 3"/>
          <p:cNvSpPr>
            <a:spLocks noGrp="1"/>
          </p:cNvSpPr>
          <p:nvPr>
            <p:ph type="sldNum" sz="quarter" idx="5"/>
          </p:nvPr>
        </p:nvSpPr>
        <p:spPr/>
        <p:txBody>
          <a:bodyPr/>
          <a:lstStyle/>
          <a:p>
            <a:fld id="{912ADA35-4114-9F42-A57F-AE85014D9A17}" type="slidenum">
              <a:rPr lang="en-US" smtClean="0"/>
              <a:t>36</a:t>
            </a:fld>
            <a:endParaRPr lang="en-US" dirty="0"/>
          </a:p>
        </p:txBody>
      </p:sp>
    </p:spTree>
    <p:extLst>
      <p:ext uri="{BB962C8B-B14F-4D97-AF65-F5344CB8AC3E}">
        <p14:creationId xmlns:p14="http://schemas.microsoft.com/office/powerpoint/2010/main" val="2539868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Q47: (SSA) What are your preferred formats for climate change education classroom resources for your students? Select all desired. 		Teachers SSA n=377</a:t>
            </a:r>
          </a:p>
          <a:p>
            <a:r>
              <a:rPr lang="en-US" dirty="0"/>
              <a:t>Q47: (SSB) What are your preferred formats for training and professional development to teach climate change? Select all desired.		Teachers SSB n=330</a:t>
            </a:r>
          </a:p>
        </p:txBody>
      </p:sp>
      <p:sp>
        <p:nvSpPr>
          <p:cNvPr id="4" name="Slide Number Placeholder 3"/>
          <p:cNvSpPr>
            <a:spLocks noGrp="1"/>
          </p:cNvSpPr>
          <p:nvPr>
            <p:ph type="sldNum" sz="quarter" idx="5"/>
          </p:nvPr>
        </p:nvSpPr>
        <p:spPr/>
        <p:txBody>
          <a:bodyPr/>
          <a:lstStyle/>
          <a:p>
            <a:fld id="{912ADA35-4114-9F42-A57F-AE85014D9A17}" type="slidenum">
              <a:rPr lang="en-US" smtClean="0"/>
              <a:t>37</a:t>
            </a:fld>
            <a:endParaRPr lang="en-US" dirty="0"/>
          </a:p>
        </p:txBody>
      </p:sp>
    </p:spTree>
    <p:extLst>
      <p:ext uri="{BB962C8B-B14F-4D97-AF65-F5344CB8AC3E}">
        <p14:creationId xmlns:p14="http://schemas.microsoft.com/office/powerpoint/2010/main" val="117607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Q37: How much do you agree or disagree with each of the following statements about teaching climate change in your [PIPE: TEACHERS: school SCHOOL/DISTRICT DM district/STATE DM state]? </a:t>
            </a:r>
          </a:p>
        </p:txBody>
      </p:sp>
      <p:sp>
        <p:nvSpPr>
          <p:cNvPr id="4" name="Slide Number Placeholder 3"/>
          <p:cNvSpPr>
            <a:spLocks noGrp="1"/>
          </p:cNvSpPr>
          <p:nvPr>
            <p:ph type="sldNum" sz="quarter" idx="5"/>
          </p:nvPr>
        </p:nvSpPr>
        <p:spPr/>
        <p:txBody>
          <a:bodyPr/>
          <a:lstStyle/>
          <a:p>
            <a:fld id="{912ADA35-4114-9F42-A57F-AE85014D9A17}" type="slidenum">
              <a:rPr lang="en-US" smtClean="0"/>
              <a:t>6</a:t>
            </a:fld>
            <a:endParaRPr lang="en-US" dirty="0"/>
          </a:p>
        </p:txBody>
      </p:sp>
    </p:spTree>
    <p:extLst>
      <p:ext uri="{BB962C8B-B14F-4D97-AF65-F5344CB8AC3E}">
        <p14:creationId xmlns:p14="http://schemas.microsoft.com/office/powerpoint/2010/main" val="303835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Q37: How much do you agree or disagree with each of the following statements about teaching climate change in your [PIPE: TEACHERS: school SCHOOL/DISTRICT DM district/STATE DM state]? </a:t>
            </a:r>
          </a:p>
        </p:txBody>
      </p:sp>
      <p:sp>
        <p:nvSpPr>
          <p:cNvPr id="4" name="Slide Number Placeholder 3"/>
          <p:cNvSpPr>
            <a:spLocks noGrp="1"/>
          </p:cNvSpPr>
          <p:nvPr>
            <p:ph type="sldNum" sz="quarter" idx="5"/>
          </p:nvPr>
        </p:nvSpPr>
        <p:spPr/>
        <p:txBody>
          <a:bodyPr/>
          <a:lstStyle/>
          <a:p>
            <a:fld id="{912ADA35-4114-9F42-A57F-AE85014D9A17}" type="slidenum">
              <a:rPr lang="en-US" smtClean="0"/>
              <a:t>7</a:t>
            </a:fld>
            <a:endParaRPr lang="en-US" dirty="0"/>
          </a:p>
        </p:txBody>
      </p:sp>
    </p:spTree>
    <p:extLst>
      <p:ext uri="{BB962C8B-B14F-4D97-AF65-F5344CB8AC3E}">
        <p14:creationId xmlns:p14="http://schemas.microsoft.com/office/powerpoint/2010/main" val="11873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Q37: How much do you agree or disagree with each of the following statements about teaching climate change in your [PIPE: TEACHERS: school SCHOOL/DISTRICT DM district/STATE DM state]? </a:t>
            </a:r>
          </a:p>
        </p:txBody>
      </p:sp>
      <p:sp>
        <p:nvSpPr>
          <p:cNvPr id="4" name="Slide Number Placeholder 3"/>
          <p:cNvSpPr>
            <a:spLocks noGrp="1"/>
          </p:cNvSpPr>
          <p:nvPr>
            <p:ph type="sldNum" sz="quarter" idx="5"/>
          </p:nvPr>
        </p:nvSpPr>
        <p:spPr/>
        <p:txBody>
          <a:bodyPr/>
          <a:lstStyle/>
          <a:p>
            <a:fld id="{912ADA35-4114-9F42-A57F-AE85014D9A17}" type="slidenum">
              <a:rPr lang="en-US" smtClean="0"/>
              <a:t>8</a:t>
            </a:fld>
            <a:endParaRPr lang="en-US" dirty="0"/>
          </a:p>
        </p:txBody>
      </p:sp>
    </p:spTree>
    <p:extLst>
      <p:ext uri="{BB962C8B-B14F-4D97-AF65-F5344CB8AC3E}">
        <p14:creationId xmlns:p14="http://schemas.microsoft.com/office/powerpoint/2010/main" val="277542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rPr>
              <a:t>Q38: What do you think is closest to the attitudes about teaching climate change among each of the following groups of people? </a:t>
            </a:r>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mn-lt"/>
              </a:rPr>
              <a:t>Parents in my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mn-lt"/>
              </a:rPr>
              <a:t>Other educators in my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n=707, Administrators n=40</a:t>
            </a:r>
            <a:endParaRPr lang="en-US" sz="1200" b="1" i="0" u="none" strike="noStrik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9</a:t>
            </a:fld>
            <a:endParaRPr lang="en-US" dirty="0"/>
          </a:p>
        </p:txBody>
      </p:sp>
    </p:spTree>
    <p:extLst>
      <p:ext uri="{BB962C8B-B14F-4D97-AF65-F5344CB8AC3E}">
        <p14:creationId xmlns:p14="http://schemas.microsoft.com/office/powerpoint/2010/main" val="277228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Q30: (YES) SUMMARY TABLE: To your knowledge, does your [PIPE: TEACHERS: school SCHOOL/DISTRICT DM: district/STATE DM: state] have formal policies or goals related to addressing climate change in the following areas: </a:t>
            </a:r>
            <a:endParaRPr lang="en-US" sz="12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11</a:t>
            </a:fld>
            <a:endParaRPr lang="en-US" dirty="0"/>
          </a:p>
        </p:txBody>
      </p:sp>
    </p:spTree>
    <p:extLst>
      <p:ext uri="{BB962C8B-B14F-4D97-AF65-F5344CB8AC3E}">
        <p14:creationId xmlns:p14="http://schemas.microsoft.com/office/powerpoint/2010/main" val="423510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Q30: (YES) SUMMARY TABLE: To your knowledge, does your [PIPE: TEACHERS: school SCHOOL/DISTRICT DM: district/STATE DM: state] have formal policies or goals related to addressing climate change in the following areas: </a:t>
            </a:r>
            <a:endParaRPr lang="en-US" sz="12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2ADA35-4114-9F42-A57F-AE85014D9A17}" type="slidenum">
              <a:rPr lang="en-US" smtClean="0"/>
              <a:t>12</a:t>
            </a:fld>
            <a:endParaRPr lang="en-US" dirty="0"/>
          </a:p>
        </p:txBody>
      </p:sp>
    </p:spTree>
    <p:extLst>
      <p:ext uri="{BB962C8B-B14F-4D97-AF65-F5344CB8AC3E}">
        <p14:creationId xmlns:p14="http://schemas.microsoft.com/office/powerpoint/2010/main" val="2374509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FAA0-5E23-1693-A635-349A687CE22F}"/>
              </a:ext>
            </a:extLst>
          </p:cNvPr>
          <p:cNvSpPr>
            <a:spLocks noGrp="1"/>
          </p:cNvSpPr>
          <p:nvPr>
            <p:ph type="ctrTitle"/>
          </p:nvPr>
        </p:nvSpPr>
        <p:spPr>
          <a:xfrm>
            <a:off x="569609" y="1775506"/>
            <a:ext cx="10228613" cy="2387600"/>
          </a:xfrm>
        </p:spPr>
        <p:txBody>
          <a:bodyPr anchor="b">
            <a:normAutofit/>
          </a:bodyPr>
          <a:lstStyle>
            <a:lvl1pPr algn="l">
              <a:defRPr sz="5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8FC911-B922-A8EC-F010-768B29D2283E}"/>
              </a:ext>
            </a:extLst>
          </p:cNvPr>
          <p:cNvSpPr>
            <a:spLocks noGrp="1"/>
          </p:cNvSpPr>
          <p:nvPr>
            <p:ph type="subTitle" idx="1"/>
          </p:nvPr>
        </p:nvSpPr>
        <p:spPr>
          <a:xfrm>
            <a:off x="569609" y="4255181"/>
            <a:ext cx="10228613" cy="803707"/>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Logo&#10;&#10;Description automatically generated with medium confidence">
            <a:extLst>
              <a:ext uri="{FF2B5EF4-FFF2-40B4-BE49-F238E27FC236}">
                <a16:creationId xmlns:a16="http://schemas.microsoft.com/office/drawing/2014/main" id="{3DEF81A1-739A-A39E-F44C-E0647AAD2366}"/>
              </a:ext>
            </a:extLst>
          </p:cNvPr>
          <p:cNvPicPr>
            <a:picLocks noChangeAspect="1"/>
          </p:cNvPicPr>
          <p:nvPr userDrawn="1"/>
        </p:nvPicPr>
        <p:blipFill>
          <a:blip r:embed="rId3"/>
          <a:stretch>
            <a:fillRect/>
          </a:stretch>
        </p:blipFill>
        <p:spPr>
          <a:xfrm>
            <a:off x="569609" y="420343"/>
            <a:ext cx="2313466" cy="1300690"/>
          </a:xfrm>
          <a:prstGeom prst="rect">
            <a:avLst/>
          </a:prstGeom>
        </p:spPr>
      </p:pic>
      <p:sp>
        <p:nvSpPr>
          <p:cNvPr id="10" name="Text Placeholder 9">
            <a:extLst>
              <a:ext uri="{FF2B5EF4-FFF2-40B4-BE49-F238E27FC236}">
                <a16:creationId xmlns:a16="http://schemas.microsoft.com/office/drawing/2014/main" id="{C00C18B7-76D5-F31B-7ADA-4E0AD3F88737}"/>
              </a:ext>
            </a:extLst>
          </p:cNvPr>
          <p:cNvSpPr>
            <a:spLocks noGrp="1"/>
          </p:cNvSpPr>
          <p:nvPr>
            <p:ph type="body" sz="quarter" idx="10" hasCustomPrompt="1"/>
          </p:nvPr>
        </p:nvSpPr>
        <p:spPr>
          <a:xfrm>
            <a:off x="569913" y="5332413"/>
            <a:ext cx="10228262" cy="652462"/>
          </a:xfrm>
        </p:spPr>
        <p:txBody>
          <a:bodyPr>
            <a:normAutofit/>
          </a:bodyPr>
          <a:lstStyle>
            <a:lvl1pPr marL="0" indent="0">
              <a:buNone/>
              <a:defRPr sz="2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date</a:t>
            </a:r>
          </a:p>
        </p:txBody>
      </p:sp>
    </p:spTree>
    <p:extLst>
      <p:ext uri="{BB962C8B-B14F-4D97-AF65-F5344CB8AC3E}">
        <p14:creationId xmlns:p14="http://schemas.microsoft.com/office/powerpoint/2010/main" val="376806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888B-3B4C-4CA6-8859-92986BFA7E62}"/>
              </a:ext>
            </a:extLst>
          </p:cNvPr>
          <p:cNvSpPr>
            <a:spLocks noGrp="1"/>
          </p:cNvSpPr>
          <p:nvPr>
            <p:ph type="title"/>
          </p:nvPr>
        </p:nvSpPr>
        <p:spPr>
          <a:xfrm>
            <a:off x="422564" y="157308"/>
            <a:ext cx="11376146" cy="550615"/>
          </a:xfrm>
        </p:spPr>
        <p:txBody>
          <a:bodyPr>
            <a:noAutofit/>
          </a:bodyPr>
          <a:lstStyle>
            <a:lvl1pPr>
              <a:defRPr sz="32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E3CF47-C07A-C6AE-DD21-FD84D88B5F10}"/>
              </a:ext>
            </a:extLst>
          </p:cNvPr>
          <p:cNvSpPr>
            <a:spLocks noGrp="1"/>
          </p:cNvSpPr>
          <p:nvPr>
            <p:ph idx="1"/>
          </p:nvPr>
        </p:nvSpPr>
        <p:spPr>
          <a:xfrm>
            <a:off x="422564" y="1617807"/>
            <a:ext cx="11376146" cy="4351338"/>
          </a:xfrm>
        </p:spPr>
        <p:txBody>
          <a:bodyPr/>
          <a:lstStyle>
            <a:lvl1pPr>
              <a:buClr>
                <a:schemeClr val="accent2"/>
              </a:buClr>
              <a:defRPr/>
            </a:lvl1pPr>
            <a:lvl2pPr>
              <a:buClr>
                <a:schemeClr val="accent3"/>
              </a:buClr>
              <a:defRPr/>
            </a:lvl2pPr>
            <a:lvl3pPr>
              <a:buClr>
                <a:schemeClr val="accent4"/>
              </a:buClr>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0" name="Slide Number Placeholder 9">
            <a:extLst>
              <a:ext uri="{FF2B5EF4-FFF2-40B4-BE49-F238E27FC236}">
                <a16:creationId xmlns:a16="http://schemas.microsoft.com/office/drawing/2014/main" id="{E0A5C13B-3C3F-F958-44A7-25EED9857548}"/>
              </a:ext>
            </a:extLst>
          </p:cNvPr>
          <p:cNvSpPr>
            <a:spLocks noGrp="1"/>
          </p:cNvSpPr>
          <p:nvPr>
            <p:ph type="sldNum" sz="quarter" idx="12"/>
          </p:nvPr>
        </p:nvSpPr>
        <p:spPr/>
        <p:txBody>
          <a:bodyPr/>
          <a:lstStyle>
            <a:lvl1pPr>
              <a:defRPr>
                <a:solidFill>
                  <a:schemeClr val="bg1"/>
                </a:solidFill>
              </a:defRPr>
            </a:lvl1pPr>
          </a:lstStyle>
          <a:p>
            <a:fld id="{A20375E0-EDBF-3141-92D4-38A8AD37CDF6}" type="slidenum">
              <a:rPr lang="en-US" smtClean="0"/>
              <a:pPr/>
              <a:t>‹#›</a:t>
            </a:fld>
            <a:endParaRPr lang="en-US" dirty="0"/>
          </a:p>
        </p:txBody>
      </p:sp>
      <p:pic>
        <p:nvPicPr>
          <p:cNvPr id="6" name="Picture 5" descr="Logo, company name&#10;&#10;Description automatically generated">
            <a:extLst>
              <a:ext uri="{FF2B5EF4-FFF2-40B4-BE49-F238E27FC236}">
                <a16:creationId xmlns:a16="http://schemas.microsoft.com/office/drawing/2014/main" id="{5DA90F09-568F-2EFC-C4AA-ECC4F25CC64B}"/>
              </a:ext>
            </a:extLst>
          </p:cNvPr>
          <p:cNvPicPr>
            <a:picLocks noChangeAspect="1"/>
          </p:cNvPicPr>
          <p:nvPr userDrawn="1"/>
        </p:nvPicPr>
        <p:blipFill>
          <a:blip r:embed="rId3"/>
          <a:stretch>
            <a:fillRect/>
          </a:stretch>
        </p:blipFill>
        <p:spPr>
          <a:xfrm>
            <a:off x="163021" y="6057378"/>
            <a:ext cx="1424023" cy="800622"/>
          </a:xfrm>
          <a:prstGeom prst="rect">
            <a:avLst/>
          </a:prstGeom>
        </p:spPr>
      </p:pic>
      <p:sp>
        <p:nvSpPr>
          <p:cNvPr id="5" name="Text Placeholder 4">
            <a:extLst>
              <a:ext uri="{FF2B5EF4-FFF2-40B4-BE49-F238E27FC236}">
                <a16:creationId xmlns:a16="http://schemas.microsoft.com/office/drawing/2014/main" id="{2598E1C2-D460-62A3-460B-8E749E59EF41}"/>
              </a:ext>
            </a:extLst>
          </p:cNvPr>
          <p:cNvSpPr>
            <a:spLocks noGrp="1"/>
          </p:cNvSpPr>
          <p:nvPr>
            <p:ph type="body" sz="quarter" idx="13"/>
          </p:nvPr>
        </p:nvSpPr>
        <p:spPr>
          <a:xfrm>
            <a:off x="422564" y="629265"/>
            <a:ext cx="11375736" cy="900309"/>
          </a:xfrm>
        </p:spPr>
        <p:txBody>
          <a:bodyPr>
            <a:normAutofit/>
          </a:bodyPr>
          <a:lstStyle>
            <a:lvl1pPr marL="0" indent="0">
              <a:buNone/>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22969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888B-3B4C-4CA6-8859-92986BFA7E62}"/>
              </a:ext>
            </a:extLst>
          </p:cNvPr>
          <p:cNvSpPr>
            <a:spLocks noGrp="1"/>
          </p:cNvSpPr>
          <p:nvPr>
            <p:ph type="title"/>
          </p:nvPr>
        </p:nvSpPr>
        <p:spPr>
          <a:xfrm>
            <a:off x="422564" y="157308"/>
            <a:ext cx="11376146" cy="550615"/>
          </a:xfrm>
        </p:spPr>
        <p:txBody>
          <a:bodyPr>
            <a:noAutofit/>
          </a:bodyPr>
          <a:lstStyle>
            <a:lvl1pPr>
              <a:defRPr sz="3200" b="1">
                <a:solidFill>
                  <a:schemeClr val="tx2"/>
                </a:solidFill>
              </a:defRPr>
            </a:lvl1pPr>
          </a:lstStyle>
          <a:p>
            <a:r>
              <a:rPr lang="en-US"/>
              <a:t>Click to edit Master title style</a:t>
            </a:r>
            <a:endParaRPr lang="en-US" dirty="0"/>
          </a:p>
        </p:txBody>
      </p:sp>
      <p:sp>
        <p:nvSpPr>
          <p:cNvPr id="10" name="Slide Number Placeholder 9">
            <a:extLst>
              <a:ext uri="{FF2B5EF4-FFF2-40B4-BE49-F238E27FC236}">
                <a16:creationId xmlns:a16="http://schemas.microsoft.com/office/drawing/2014/main" id="{E0A5C13B-3C3F-F958-44A7-25EED9857548}"/>
              </a:ext>
            </a:extLst>
          </p:cNvPr>
          <p:cNvSpPr>
            <a:spLocks noGrp="1"/>
          </p:cNvSpPr>
          <p:nvPr>
            <p:ph type="sldNum" sz="quarter" idx="12"/>
          </p:nvPr>
        </p:nvSpPr>
        <p:spPr/>
        <p:txBody>
          <a:bodyPr/>
          <a:lstStyle>
            <a:lvl1pPr>
              <a:defRPr>
                <a:solidFill>
                  <a:schemeClr val="bg1"/>
                </a:solidFill>
              </a:defRPr>
            </a:lvl1pPr>
          </a:lstStyle>
          <a:p>
            <a:fld id="{A20375E0-EDBF-3141-92D4-38A8AD37CDF6}" type="slidenum">
              <a:rPr lang="en-US" smtClean="0"/>
              <a:pPr/>
              <a:t>‹#›</a:t>
            </a:fld>
            <a:endParaRPr lang="en-US" dirty="0"/>
          </a:p>
        </p:txBody>
      </p:sp>
      <p:pic>
        <p:nvPicPr>
          <p:cNvPr id="6" name="Picture 5" descr="Logo, company name&#10;&#10;Description automatically generated">
            <a:extLst>
              <a:ext uri="{FF2B5EF4-FFF2-40B4-BE49-F238E27FC236}">
                <a16:creationId xmlns:a16="http://schemas.microsoft.com/office/drawing/2014/main" id="{5DA90F09-568F-2EFC-C4AA-ECC4F25CC64B}"/>
              </a:ext>
            </a:extLst>
          </p:cNvPr>
          <p:cNvPicPr>
            <a:picLocks noChangeAspect="1"/>
          </p:cNvPicPr>
          <p:nvPr userDrawn="1"/>
        </p:nvPicPr>
        <p:blipFill>
          <a:blip r:embed="rId3"/>
          <a:stretch>
            <a:fillRect/>
          </a:stretch>
        </p:blipFill>
        <p:spPr>
          <a:xfrm>
            <a:off x="163021" y="6057378"/>
            <a:ext cx="1424023" cy="800622"/>
          </a:xfrm>
          <a:prstGeom prst="rect">
            <a:avLst/>
          </a:prstGeom>
        </p:spPr>
      </p:pic>
      <p:sp>
        <p:nvSpPr>
          <p:cNvPr id="5" name="Text Placeholder 4">
            <a:extLst>
              <a:ext uri="{FF2B5EF4-FFF2-40B4-BE49-F238E27FC236}">
                <a16:creationId xmlns:a16="http://schemas.microsoft.com/office/drawing/2014/main" id="{2598E1C2-D460-62A3-460B-8E749E59EF41}"/>
              </a:ext>
            </a:extLst>
          </p:cNvPr>
          <p:cNvSpPr>
            <a:spLocks noGrp="1"/>
          </p:cNvSpPr>
          <p:nvPr>
            <p:ph type="body" sz="quarter" idx="13"/>
          </p:nvPr>
        </p:nvSpPr>
        <p:spPr>
          <a:xfrm>
            <a:off x="422564" y="629265"/>
            <a:ext cx="11375736" cy="900309"/>
          </a:xfrm>
        </p:spPr>
        <p:txBody>
          <a:bodyPr>
            <a:normAutofit/>
          </a:bodyPr>
          <a:lstStyle>
            <a:lvl1pPr marL="0" indent="0">
              <a:buNone/>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75416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FAA0-5E23-1693-A635-349A687CE22F}"/>
              </a:ext>
            </a:extLst>
          </p:cNvPr>
          <p:cNvSpPr>
            <a:spLocks noGrp="1"/>
          </p:cNvSpPr>
          <p:nvPr>
            <p:ph type="ctrTitle"/>
          </p:nvPr>
        </p:nvSpPr>
        <p:spPr>
          <a:xfrm>
            <a:off x="569609" y="1775506"/>
            <a:ext cx="10228613" cy="2387600"/>
          </a:xfrm>
        </p:spPr>
        <p:txBody>
          <a:bodyPr anchor="b">
            <a:normAutofit/>
          </a:bodyPr>
          <a:lstStyle>
            <a:lvl1pPr algn="l">
              <a:defRPr sz="5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8FC911-B922-A8EC-F010-768B29D2283E}"/>
              </a:ext>
            </a:extLst>
          </p:cNvPr>
          <p:cNvSpPr>
            <a:spLocks noGrp="1"/>
          </p:cNvSpPr>
          <p:nvPr>
            <p:ph type="subTitle" idx="1"/>
          </p:nvPr>
        </p:nvSpPr>
        <p:spPr>
          <a:xfrm>
            <a:off x="569609" y="4255181"/>
            <a:ext cx="10228613" cy="803707"/>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89021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E0067-8D48-4C28-56F4-FABFC867F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ED6E0A-2641-6DEB-3F56-B64C8E144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CC75524-F6CB-7B85-3DB5-BD295DDD2872}"/>
              </a:ext>
            </a:extLst>
          </p:cNvPr>
          <p:cNvSpPr>
            <a:spLocks noGrp="1"/>
          </p:cNvSpPr>
          <p:nvPr>
            <p:ph type="sldNum" sz="quarter" idx="4"/>
          </p:nvPr>
        </p:nvSpPr>
        <p:spPr>
          <a:xfrm>
            <a:off x="11239886" y="6416732"/>
            <a:ext cx="789093" cy="365125"/>
          </a:xfrm>
          <a:prstGeom prst="rect">
            <a:avLst/>
          </a:prstGeom>
        </p:spPr>
        <p:txBody>
          <a:bodyPr/>
          <a:lstStyle>
            <a:lvl1pPr algn="r">
              <a:defRPr sz="1200">
                <a:solidFill>
                  <a:schemeClr val="bg1"/>
                </a:solidFill>
              </a:defRPr>
            </a:lvl1pPr>
          </a:lstStyle>
          <a:p>
            <a:fld id="{A20375E0-EDBF-3141-92D4-38A8AD37CDF6}" type="slidenum">
              <a:rPr lang="en-US" smtClean="0"/>
              <a:pPr/>
              <a:t>‹#›</a:t>
            </a:fld>
            <a:endParaRPr lang="en-US" dirty="0"/>
          </a:p>
        </p:txBody>
      </p:sp>
    </p:spTree>
    <p:extLst>
      <p:ext uri="{BB962C8B-B14F-4D97-AF65-F5344CB8AC3E}">
        <p14:creationId xmlns:p14="http://schemas.microsoft.com/office/powerpoint/2010/main" val="3867874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chart" Target="../charts/chart33.xml"/><Relationship Id="rId3" Type="http://schemas.openxmlformats.org/officeDocument/2006/relationships/chart" Target="../charts/chart23.xml"/><Relationship Id="rId7" Type="http://schemas.openxmlformats.org/officeDocument/2006/relationships/chart" Target="../charts/chart27.xml"/><Relationship Id="rId12" Type="http://schemas.openxmlformats.org/officeDocument/2006/relationships/chart" Target="../charts/chart3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6.xml"/><Relationship Id="rId11" Type="http://schemas.openxmlformats.org/officeDocument/2006/relationships/chart" Target="../charts/chart31.xml"/><Relationship Id="rId5" Type="http://schemas.openxmlformats.org/officeDocument/2006/relationships/chart" Target="../charts/chart25.xml"/><Relationship Id="rId10" Type="http://schemas.openxmlformats.org/officeDocument/2006/relationships/chart" Target="../charts/chart30.xml"/><Relationship Id="rId4" Type="http://schemas.openxmlformats.org/officeDocument/2006/relationships/chart" Target="../charts/chart24.xml"/><Relationship Id="rId9" Type="http://schemas.openxmlformats.org/officeDocument/2006/relationships/chart" Target="../charts/chart29.xml"/><Relationship Id="rId14" Type="http://schemas.openxmlformats.org/officeDocument/2006/relationships/chart" Target="../charts/chart34.xml"/></Relationships>
</file>

<file path=ppt/slides/_rels/slide2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632486-6B56-0106-BE21-B8045E601B18}"/>
              </a:ext>
            </a:extLst>
          </p:cNvPr>
          <p:cNvSpPr>
            <a:spLocks noGrp="1"/>
          </p:cNvSpPr>
          <p:nvPr>
            <p:ph type="ctrTitle"/>
          </p:nvPr>
        </p:nvSpPr>
        <p:spPr>
          <a:xfrm>
            <a:off x="569562" y="2495943"/>
            <a:ext cx="11281919" cy="2387600"/>
          </a:xfrm>
        </p:spPr>
        <p:txBody>
          <a:bodyPr>
            <a:normAutofit/>
          </a:bodyPr>
          <a:lstStyle/>
          <a:p>
            <a:r>
              <a:rPr lang="en-US" dirty="0"/>
              <a:t>The State of Climate Change Education</a:t>
            </a:r>
            <a:br>
              <a:rPr lang="en-US" dirty="0"/>
            </a:br>
            <a:r>
              <a:rPr lang="en-US" sz="4000" dirty="0"/>
              <a:t>Findings from a National Survey of Educators</a:t>
            </a:r>
          </a:p>
        </p:txBody>
      </p:sp>
      <p:sp>
        <p:nvSpPr>
          <p:cNvPr id="2" name="Rectangle 1">
            <a:extLst>
              <a:ext uri="{FF2B5EF4-FFF2-40B4-BE49-F238E27FC236}">
                <a16:creationId xmlns:a16="http://schemas.microsoft.com/office/drawing/2014/main" id="{9F6AC660-A182-9D8D-418A-F925C19A3089}"/>
              </a:ext>
            </a:extLst>
          </p:cNvPr>
          <p:cNvSpPr/>
          <p:nvPr/>
        </p:nvSpPr>
        <p:spPr>
          <a:xfrm>
            <a:off x="9232135" y="396607"/>
            <a:ext cx="2959864" cy="1378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a:extLst>
              <a:ext uri="{FF2B5EF4-FFF2-40B4-BE49-F238E27FC236}">
                <a16:creationId xmlns:a16="http://schemas.microsoft.com/office/drawing/2014/main" id="{F2C49814-CE51-F11C-AE45-26EB931E5FA8}"/>
              </a:ext>
            </a:extLst>
          </p:cNvPr>
          <p:cNvPicPr>
            <a:picLocks noChangeAspect="1"/>
          </p:cNvPicPr>
          <p:nvPr/>
        </p:nvPicPr>
        <p:blipFill>
          <a:blip r:embed="rId2"/>
          <a:stretch>
            <a:fillRect/>
          </a:stretch>
        </p:blipFill>
        <p:spPr>
          <a:xfrm>
            <a:off x="9321831" y="665417"/>
            <a:ext cx="2780471" cy="900343"/>
          </a:xfrm>
          <a:prstGeom prst="rect">
            <a:avLst/>
          </a:prstGeom>
        </p:spPr>
      </p:pic>
    </p:spTree>
    <p:extLst>
      <p:ext uri="{BB962C8B-B14F-4D97-AF65-F5344CB8AC3E}">
        <p14:creationId xmlns:p14="http://schemas.microsoft.com/office/powerpoint/2010/main" val="89429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3583-7554-9E8C-7896-18A169CEB8B0}"/>
              </a:ext>
            </a:extLst>
          </p:cNvPr>
          <p:cNvSpPr>
            <a:spLocks noGrp="1"/>
          </p:cNvSpPr>
          <p:nvPr>
            <p:ph type="ctrTitle"/>
          </p:nvPr>
        </p:nvSpPr>
        <p:spPr/>
        <p:txBody>
          <a:bodyPr/>
          <a:lstStyle/>
          <a:p>
            <a:r>
              <a:rPr lang="en-US" dirty="0"/>
              <a:t>Climate Change Education Policy</a:t>
            </a:r>
          </a:p>
        </p:txBody>
      </p:sp>
    </p:spTree>
    <p:extLst>
      <p:ext uri="{BB962C8B-B14F-4D97-AF65-F5344CB8AC3E}">
        <p14:creationId xmlns:p14="http://schemas.microsoft.com/office/powerpoint/2010/main" val="131818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B91-BD7D-9EBC-CA71-1B7B39910816}"/>
              </a:ext>
            </a:extLst>
          </p:cNvPr>
          <p:cNvSpPr>
            <a:spLocks noGrp="1"/>
          </p:cNvSpPr>
          <p:nvPr>
            <p:ph type="title"/>
          </p:nvPr>
        </p:nvSpPr>
        <p:spPr/>
        <p:txBody>
          <a:bodyPr/>
          <a:lstStyle/>
          <a:p>
            <a:r>
              <a:rPr lang="en-US" sz="3200" dirty="0"/>
              <a:t>Majorities of Administrators Report Formal Goals for Addressing Climate Change in their School Systems</a:t>
            </a:r>
            <a:endParaRPr lang="en-US" dirty="0"/>
          </a:p>
        </p:txBody>
      </p:sp>
      <p:sp>
        <p:nvSpPr>
          <p:cNvPr id="3" name="Slide Number Placeholder 2">
            <a:extLst>
              <a:ext uri="{FF2B5EF4-FFF2-40B4-BE49-F238E27FC236}">
                <a16:creationId xmlns:a16="http://schemas.microsoft.com/office/drawing/2014/main" id="{D79F43AD-CA66-4440-979F-E7C7357FE990}"/>
              </a:ext>
            </a:extLst>
          </p:cNvPr>
          <p:cNvSpPr>
            <a:spLocks noGrp="1"/>
          </p:cNvSpPr>
          <p:nvPr>
            <p:ph type="sldNum" sz="quarter" idx="12"/>
          </p:nvPr>
        </p:nvSpPr>
        <p:spPr/>
        <p:txBody>
          <a:bodyPr/>
          <a:lstStyle/>
          <a:p>
            <a:fld id="{A20375E0-EDBF-3141-92D4-38A8AD37CDF6}" type="slidenum">
              <a:rPr lang="en-US" smtClean="0"/>
              <a:pPr/>
              <a:t>11</a:t>
            </a:fld>
            <a:endParaRPr lang="en-US" dirty="0"/>
          </a:p>
        </p:txBody>
      </p:sp>
      <p:sp>
        <p:nvSpPr>
          <p:cNvPr id="4" name="Text Placeholder 3">
            <a:extLst>
              <a:ext uri="{FF2B5EF4-FFF2-40B4-BE49-F238E27FC236}">
                <a16:creationId xmlns:a16="http://schemas.microsoft.com/office/drawing/2014/main" id="{9D9CDF6D-5E18-CB0B-05CE-351340F1FE9A}"/>
              </a:ext>
            </a:extLst>
          </p:cNvPr>
          <p:cNvSpPr>
            <a:spLocks noGrp="1"/>
          </p:cNvSpPr>
          <p:nvPr>
            <p:ph type="body" sz="quarter" idx="13"/>
          </p:nvPr>
        </p:nvSpPr>
        <p:spPr>
          <a:xfrm>
            <a:off x="422564" y="867616"/>
            <a:ext cx="11375736" cy="900309"/>
          </a:xfrm>
        </p:spPr>
        <p:txBody>
          <a:bodyPr>
            <a:normAutofit/>
          </a:bodyPr>
          <a:lstStyle/>
          <a:p>
            <a:r>
              <a:rPr lang="en-US" sz="1800" dirty="0"/>
              <a:t>Majorities of Teachers believe there are facility and curriculum policies, but far fewer say there are policies in other areas – they either don’t believe they exist or are not sure.</a:t>
            </a:r>
          </a:p>
        </p:txBody>
      </p:sp>
      <p:graphicFrame>
        <p:nvGraphicFramePr>
          <p:cNvPr id="6" name="Chart 5">
            <a:extLst>
              <a:ext uri="{FF2B5EF4-FFF2-40B4-BE49-F238E27FC236}">
                <a16:creationId xmlns:a16="http://schemas.microsoft.com/office/drawing/2014/main" id="{96B1AF22-8AD2-A8E9-FC92-AC138CD94C82}"/>
              </a:ext>
            </a:extLst>
          </p:cNvPr>
          <p:cNvGraphicFramePr/>
          <p:nvPr>
            <p:extLst>
              <p:ext uri="{D42A27DB-BD31-4B8C-83A1-F6EECF244321}">
                <p14:modId xmlns:p14="http://schemas.microsoft.com/office/powerpoint/2010/main" val="2056997064"/>
              </p:ext>
            </p:extLst>
          </p:nvPr>
        </p:nvGraphicFramePr>
        <p:xfrm>
          <a:off x="954520" y="1436008"/>
          <a:ext cx="10311823" cy="5107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39B5BA00-6F5B-145F-D327-884D09DA6A49}"/>
              </a:ext>
            </a:extLst>
          </p:cNvPr>
          <p:cNvGraphicFramePr>
            <a:graphicFrameLocks noGrp="1"/>
          </p:cNvGraphicFramePr>
          <p:nvPr>
            <p:extLst>
              <p:ext uri="{D42A27DB-BD31-4B8C-83A1-F6EECF244321}">
                <p14:modId xmlns:p14="http://schemas.microsoft.com/office/powerpoint/2010/main" val="1192894393"/>
              </p:ext>
            </p:extLst>
          </p:nvPr>
        </p:nvGraphicFramePr>
        <p:xfrm>
          <a:off x="9456592" y="1866900"/>
          <a:ext cx="1809751" cy="4691298"/>
        </p:xfrm>
        <a:graphic>
          <a:graphicData uri="http://schemas.openxmlformats.org/drawingml/2006/table">
            <a:tbl>
              <a:tblPr firstRow="1" bandRow="1">
                <a:tableStyleId>{5C22544A-7EE6-4342-B048-85BDC9FD1C3A}</a:tableStyleId>
              </a:tblPr>
              <a:tblGrid>
                <a:gridCol w="1809751">
                  <a:extLst>
                    <a:ext uri="{9D8B030D-6E8A-4147-A177-3AD203B41FA5}">
                      <a16:colId xmlns:a16="http://schemas.microsoft.com/office/drawing/2014/main" val="2371690890"/>
                    </a:ext>
                  </a:extLst>
                </a:gridCol>
              </a:tblGrid>
              <a:tr h="442678">
                <a:tc>
                  <a:txBody>
                    <a:bodyPr/>
                    <a:lstStyle/>
                    <a:p>
                      <a:pPr algn="ctr"/>
                      <a:r>
                        <a:rPr lang="en-US" sz="1200" b="1" dirty="0">
                          <a:solidFill>
                            <a:schemeClr val="accent2"/>
                          </a:solidFill>
                        </a:rPr>
                        <a:t>Administrators significantly higher: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406772"/>
                  </a:ext>
                </a:extLst>
              </a:tr>
              <a:tr h="705683">
                <a:tc>
                  <a:txBody>
                    <a:bodyPr/>
                    <a:lstStyle/>
                    <a:p>
                      <a:pPr algn="ctr"/>
                      <a:r>
                        <a:rPr lang="en-US" sz="1400" b="1" dirty="0">
                          <a:solidFill>
                            <a:schemeClr val="tx2"/>
                          </a:solidFill>
                        </a:rPr>
                        <a:t>77%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6965952"/>
                  </a:ext>
                </a:extLst>
              </a:tr>
              <a:tr h="705683">
                <a:tc>
                  <a:txBody>
                    <a:bodyPr/>
                    <a:lstStyle/>
                    <a:p>
                      <a:pPr algn="ctr"/>
                      <a:r>
                        <a:rPr lang="en-US" sz="1400" b="1" dirty="0">
                          <a:solidFill>
                            <a:schemeClr val="tx2"/>
                          </a:solidFill>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673649"/>
                  </a:ext>
                </a:extLst>
              </a:tr>
              <a:tr h="705683">
                <a:tc>
                  <a:txBody>
                    <a:bodyPr/>
                    <a:lstStyle/>
                    <a:p>
                      <a:pPr algn="ctr"/>
                      <a:r>
                        <a:rPr lang="en-US" sz="1400" b="1" dirty="0">
                          <a:solidFill>
                            <a:schemeClr val="tx2"/>
                          </a:solidFill>
                        </a:rPr>
                        <a:t>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07798"/>
                  </a:ext>
                </a:extLst>
              </a:tr>
              <a:tr h="705683">
                <a:tc>
                  <a:txBody>
                    <a:bodyPr/>
                    <a:lstStyle/>
                    <a:p>
                      <a:pPr algn="ctr"/>
                      <a:r>
                        <a:rPr lang="en-US" sz="1400" b="1" dirty="0">
                          <a:solidFill>
                            <a:schemeClr val="tx2"/>
                          </a:solidFill>
                        </a:rPr>
                        <a:t>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4613491"/>
                  </a:ext>
                </a:extLst>
              </a:tr>
              <a:tr h="705683">
                <a:tc>
                  <a:txBody>
                    <a:bodyPr/>
                    <a:lstStyle/>
                    <a:p>
                      <a:pPr algn="ctr"/>
                      <a:r>
                        <a:rPr lang="en-US" sz="1400" b="1" dirty="0">
                          <a:solidFill>
                            <a:schemeClr val="tx2"/>
                          </a:solidFill>
                        </a:rPr>
                        <a:t>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0935471"/>
                  </a:ext>
                </a:extLst>
              </a:tr>
              <a:tr h="705683">
                <a:tc>
                  <a:txBody>
                    <a:bodyPr/>
                    <a:lstStyle/>
                    <a:p>
                      <a:pPr algn="ctr"/>
                      <a:r>
                        <a:rPr lang="en-US" sz="1400" b="1" dirty="0">
                          <a:solidFill>
                            <a:schemeClr val="tx2"/>
                          </a:solidFill>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082806"/>
                  </a:ext>
                </a:extLst>
              </a:tr>
            </a:tbl>
          </a:graphicData>
        </a:graphic>
      </p:graphicFrame>
      <p:sp>
        <p:nvSpPr>
          <p:cNvPr id="8" name="TextBox 7">
            <a:extLst>
              <a:ext uri="{FF2B5EF4-FFF2-40B4-BE49-F238E27FC236}">
                <a16:creationId xmlns:a16="http://schemas.microsoft.com/office/drawing/2014/main" id="{DAD2652F-F541-3548-EA3B-FF2714FFD6B9}"/>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360310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B91-BD7D-9EBC-CA71-1B7B39910816}"/>
              </a:ext>
            </a:extLst>
          </p:cNvPr>
          <p:cNvSpPr>
            <a:spLocks noGrp="1"/>
          </p:cNvSpPr>
          <p:nvPr>
            <p:ph type="title"/>
          </p:nvPr>
        </p:nvSpPr>
        <p:spPr/>
        <p:txBody>
          <a:bodyPr/>
          <a:lstStyle/>
          <a:p>
            <a:r>
              <a:rPr lang="en-US" sz="3200" dirty="0"/>
              <a:t>Middle School Teachers Report More Visible Goals</a:t>
            </a:r>
            <a:endParaRPr lang="en-US" dirty="0"/>
          </a:p>
        </p:txBody>
      </p:sp>
      <p:sp>
        <p:nvSpPr>
          <p:cNvPr id="3" name="Slide Number Placeholder 2">
            <a:extLst>
              <a:ext uri="{FF2B5EF4-FFF2-40B4-BE49-F238E27FC236}">
                <a16:creationId xmlns:a16="http://schemas.microsoft.com/office/drawing/2014/main" id="{D79F43AD-CA66-4440-979F-E7C7357FE990}"/>
              </a:ext>
            </a:extLst>
          </p:cNvPr>
          <p:cNvSpPr>
            <a:spLocks noGrp="1"/>
          </p:cNvSpPr>
          <p:nvPr>
            <p:ph type="sldNum" sz="quarter" idx="12"/>
          </p:nvPr>
        </p:nvSpPr>
        <p:spPr/>
        <p:txBody>
          <a:bodyPr/>
          <a:lstStyle/>
          <a:p>
            <a:fld id="{A20375E0-EDBF-3141-92D4-38A8AD37CDF6}" type="slidenum">
              <a:rPr lang="en-US" smtClean="0"/>
              <a:pPr/>
              <a:t>12</a:t>
            </a:fld>
            <a:endParaRPr lang="en-US" dirty="0"/>
          </a:p>
        </p:txBody>
      </p:sp>
      <p:graphicFrame>
        <p:nvGraphicFramePr>
          <p:cNvPr id="6" name="Chart 5">
            <a:extLst>
              <a:ext uri="{FF2B5EF4-FFF2-40B4-BE49-F238E27FC236}">
                <a16:creationId xmlns:a16="http://schemas.microsoft.com/office/drawing/2014/main" id="{96B1AF22-8AD2-A8E9-FC92-AC138CD94C82}"/>
              </a:ext>
            </a:extLst>
          </p:cNvPr>
          <p:cNvGraphicFramePr/>
          <p:nvPr>
            <p:extLst>
              <p:ext uri="{D42A27DB-BD31-4B8C-83A1-F6EECF244321}">
                <p14:modId xmlns:p14="http://schemas.microsoft.com/office/powerpoint/2010/main" val="2497653372"/>
              </p:ext>
            </p:extLst>
          </p:nvPr>
        </p:nvGraphicFramePr>
        <p:xfrm>
          <a:off x="1137400" y="1065043"/>
          <a:ext cx="10311823" cy="51076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D2652F-F541-3548-EA3B-FF2714FFD6B9}"/>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421774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774B-5BE8-4226-1925-A61382E5D7EF}"/>
              </a:ext>
            </a:extLst>
          </p:cNvPr>
          <p:cNvSpPr>
            <a:spLocks noGrp="1"/>
          </p:cNvSpPr>
          <p:nvPr>
            <p:ph type="title"/>
          </p:nvPr>
        </p:nvSpPr>
        <p:spPr>
          <a:xfrm>
            <a:off x="422564" y="261317"/>
            <a:ext cx="11376146" cy="550615"/>
          </a:xfrm>
        </p:spPr>
        <p:txBody>
          <a:bodyPr/>
          <a:lstStyle/>
          <a:p>
            <a:r>
              <a:rPr lang="en-US" dirty="0"/>
              <a:t>Only Half of Teachers Say Climate Change Is Part of Formal Curriculum</a:t>
            </a:r>
          </a:p>
        </p:txBody>
      </p:sp>
      <p:sp>
        <p:nvSpPr>
          <p:cNvPr id="4" name="Slide Number Placeholder 3">
            <a:extLst>
              <a:ext uri="{FF2B5EF4-FFF2-40B4-BE49-F238E27FC236}">
                <a16:creationId xmlns:a16="http://schemas.microsoft.com/office/drawing/2014/main" id="{10F4AEDB-8D11-9E5E-DA81-BFF5E6A37F34}"/>
              </a:ext>
            </a:extLst>
          </p:cNvPr>
          <p:cNvSpPr>
            <a:spLocks noGrp="1"/>
          </p:cNvSpPr>
          <p:nvPr>
            <p:ph type="sldNum" sz="quarter" idx="12"/>
          </p:nvPr>
        </p:nvSpPr>
        <p:spPr/>
        <p:txBody>
          <a:bodyPr/>
          <a:lstStyle/>
          <a:p>
            <a:fld id="{A20375E0-EDBF-3141-92D4-38A8AD37CDF6}" type="slidenum">
              <a:rPr lang="en-US" smtClean="0"/>
              <a:pPr/>
              <a:t>13</a:t>
            </a:fld>
            <a:endParaRPr lang="en-US" dirty="0"/>
          </a:p>
        </p:txBody>
      </p:sp>
      <p:sp>
        <p:nvSpPr>
          <p:cNvPr id="5" name="Text Placeholder 4">
            <a:extLst>
              <a:ext uri="{FF2B5EF4-FFF2-40B4-BE49-F238E27FC236}">
                <a16:creationId xmlns:a16="http://schemas.microsoft.com/office/drawing/2014/main" id="{0AB218A0-95B2-0DB8-C8B6-8BE652DE8C54}"/>
              </a:ext>
            </a:extLst>
          </p:cNvPr>
          <p:cNvSpPr>
            <a:spLocks noGrp="1"/>
          </p:cNvSpPr>
          <p:nvPr>
            <p:ph type="body" sz="quarter" idx="13"/>
          </p:nvPr>
        </p:nvSpPr>
        <p:spPr>
          <a:xfrm>
            <a:off x="446420" y="997988"/>
            <a:ext cx="11375736" cy="900309"/>
          </a:xfrm>
        </p:spPr>
        <p:txBody>
          <a:bodyPr>
            <a:normAutofit/>
          </a:bodyPr>
          <a:lstStyle/>
          <a:p>
            <a:r>
              <a:rPr lang="en-US" sz="1800" dirty="0"/>
              <a:t>There are differences in perceptions by grade band and subject and Administrators are higher.</a:t>
            </a:r>
          </a:p>
        </p:txBody>
      </p:sp>
      <p:graphicFrame>
        <p:nvGraphicFramePr>
          <p:cNvPr id="10" name="Chart 9">
            <a:extLst>
              <a:ext uri="{FF2B5EF4-FFF2-40B4-BE49-F238E27FC236}">
                <a16:creationId xmlns:a16="http://schemas.microsoft.com/office/drawing/2014/main" id="{598EB64B-A5FE-F452-B377-9CE9BEC76693}"/>
              </a:ext>
            </a:extLst>
          </p:cNvPr>
          <p:cNvGraphicFramePr/>
          <p:nvPr>
            <p:extLst>
              <p:ext uri="{D42A27DB-BD31-4B8C-83A1-F6EECF244321}">
                <p14:modId xmlns:p14="http://schemas.microsoft.com/office/powerpoint/2010/main" val="687507716"/>
              </p:ext>
            </p:extLst>
          </p:nvPr>
        </p:nvGraphicFramePr>
        <p:xfrm>
          <a:off x="422564" y="1475772"/>
          <a:ext cx="5630141" cy="451612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75389BE4-C0AB-CFAB-4A06-B1FD4B32E5CA}"/>
              </a:ext>
            </a:extLst>
          </p:cNvPr>
          <p:cNvSpPr/>
          <p:nvPr/>
        </p:nvSpPr>
        <p:spPr>
          <a:xfrm>
            <a:off x="1082385" y="5230854"/>
            <a:ext cx="5325341" cy="61652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4780E6F-C83D-CB0D-254C-9BAF824C6FF1}"/>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pic>
        <p:nvPicPr>
          <p:cNvPr id="7" name="Picture 6">
            <a:extLst>
              <a:ext uri="{FF2B5EF4-FFF2-40B4-BE49-F238E27FC236}">
                <a16:creationId xmlns:a16="http://schemas.microsoft.com/office/drawing/2014/main" id="{7FF66738-8BA8-5CAC-33A0-6A5D158D20EC}"/>
              </a:ext>
            </a:extLst>
          </p:cNvPr>
          <p:cNvPicPr>
            <a:picLocks noChangeAspect="1"/>
          </p:cNvPicPr>
          <p:nvPr/>
        </p:nvPicPr>
        <p:blipFill>
          <a:blip r:embed="rId4"/>
          <a:stretch>
            <a:fillRect/>
          </a:stretch>
        </p:blipFill>
        <p:spPr>
          <a:xfrm>
            <a:off x="2876270" y="6097748"/>
            <a:ext cx="2056539" cy="303208"/>
          </a:xfrm>
          <a:prstGeom prst="rect">
            <a:avLst/>
          </a:prstGeom>
        </p:spPr>
      </p:pic>
      <p:graphicFrame>
        <p:nvGraphicFramePr>
          <p:cNvPr id="12" name="Chart 11">
            <a:extLst>
              <a:ext uri="{FF2B5EF4-FFF2-40B4-BE49-F238E27FC236}">
                <a16:creationId xmlns:a16="http://schemas.microsoft.com/office/drawing/2014/main" id="{73D9D2C3-9972-AE66-CD3C-B440785F129B}"/>
              </a:ext>
            </a:extLst>
          </p:cNvPr>
          <p:cNvGraphicFramePr/>
          <p:nvPr>
            <p:extLst>
              <p:ext uri="{D42A27DB-BD31-4B8C-83A1-F6EECF244321}">
                <p14:modId xmlns:p14="http://schemas.microsoft.com/office/powerpoint/2010/main" val="174769351"/>
              </p:ext>
            </p:extLst>
          </p:nvPr>
        </p:nvGraphicFramePr>
        <p:xfrm>
          <a:off x="6489309" y="1352379"/>
          <a:ext cx="5433869" cy="476290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A4F46DE5-617C-263E-C94A-2054DF381DBB}"/>
              </a:ext>
            </a:extLst>
          </p:cNvPr>
          <p:cNvSpPr txBox="1"/>
          <p:nvPr/>
        </p:nvSpPr>
        <p:spPr>
          <a:xfrm>
            <a:off x="8891704" y="2061712"/>
            <a:ext cx="1132115" cy="276999"/>
          </a:xfrm>
          <a:prstGeom prst="rect">
            <a:avLst/>
          </a:prstGeom>
          <a:solidFill>
            <a:schemeClr val="bg1"/>
          </a:solidFill>
        </p:spPr>
        <p:txBody>
          <a:bodyPr wrap="square" rtlCol="0">
            <a:spAutoFit/>
          </a:bodyPr>
          <a:lstStyle/>
          <a:p>
            <a:r>
              <a:rPr lang="en-US" sz="1200" dirty="0"/>
              <a:t>% Yes</a:t>
            </a:r>
          </a:p>
        </p:txBody>
      </p:sp>
    </p:spTree>
    <p:extLst>
      <p:ext uri="{BB962C8B-B14F-4D97-AF65-F5344CB8AC3E}">
        <p14:creationId xmlns:p14="http://schemas.microsoft.com/office/powerpoint/2010/main" val="319521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9637-6407-303F-44D0-9992DA651378}"/>
              </a:ext>
            </a:extLst>
          </p:cNvPr>
          <p:cNvSpPr>
            <a:spLocks noGrp="1"/>
          </p:cNvSpPr>
          <p:nvPr>
            <p:ph type="title"/>
          </p:nvPr>
        </p:nvSpPr>
        <p:spPr>
          <a:xfrm>
            <a:off x="422564" y="359236"/>
            <a:ext cx="11376146" cy="550615"/>
          </a:xfrm>
        </p:spPr>
        <p:txBody>
          <a:bodyPr/>
          <a:lstStyle/>
          <a:p>
            <a:r>
              <a:rPr lang="en-US" sz="2800" dirty="0"/>
              <a:t>Teachers’ Lack of Clarity on Climate in the Curriculum Is Coupled with Varying Perceptions on What Administrators Want Taught</a:t>
            </a:r>
          </a:p>
        </p:txBody>
      </p:sp>
      <p:sp>
        <p:nvSpPr>
          <p:cNvPr id="3" name="Slide Number Placeholder 2">
            <a:extLst>
              <a:ext uri="{FF2B5EF4-FFF2-40B4-BE49-F238E27FC236}">
                <a16:creationId xmlns:a16="http://schemas.microsoft.com/office/drawing/2014/main" id="{4E6ACB7E-F7D3-186F-E64A-AEB8EFCC4D66}"/>
              </a:ext>
            </a:extLst>
          </p:cNvPr>
          <p:cNvSpPr>
            <a:spLocks noGrp="1"/>
          </p:cNvSpPr>
          <p:nvPr>
            <p:ph type="sldNum" sz="quarter" idx="12"/>
          </p:nvPr>
        </p:nvSpPr>
        <p:spPr/>
        <p:txBody>
          <a:bodyPr/>
          <a:lstStyle/>
          <a:p>
            <a:fld id="{A20375E0-EDBF-3141-92D4-38A8AD37CDF6}" type="slidenum">
              <a:rPr lang="en-US" smtClean="0"/>
              <a:pPr/>
              <a:t>14</a:t>
            </a:fld>
            <a:endParaRPr lang="en-US" dirty="0"/>
          </a:p>
        </p:txBody>
      </p:sp>
      <p:graphicFrame>
        <p:nvGraphicFramePr>
          <p:cNvPr id="6" name="Chart 5">
            <a:extLst>
              <a:ext uri="{FF2B5EF4-FFF2-40B4-BE49-F238E27FC236}">
                <a16:creationId xmlns:a16="http://schemas.microsoft.com/office/drawing/2014/main" id="{317878A8-021D-FE04-F451-EE28D21ED386}"/>
              </a:ext>
            </a:extLst>
          </p:cNvPr>
          <p:cNvGraphicFramePr/>
          <p:nvPr>
            <p:extLst>
              <p:ext uri="{D42A27DB-BD31-4B8C-83A1-F6EECF244321}">
                <p14:modId xmlns:p14="http://schemas.microsoft.com/office/powerpoint/2010/main" val="3219027357"/>
              </p:ext>
            </p:extLst>
          </p:nvPr>
        </p:nvGraphicFramePr>
        <p:xfrm>
          <a:off x="8397581" y="2018881"/>
          <a:ext cx="2842305" cy="4519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2DB2C79-343F-02F4-325E-45DC471B2A2F}"/>
              </a:ext>
            </a:extLst>
          </p:cNvPr>
          <p:cNvGraphicFramePr/>
          <p:nvPr>
            <p:extLst>
              <p:ext uri="{D42A27DB-BD31-4B8C-83A1-F6EECF244321}">
                <p14:modId xmlns:p14="http://schemas.microsoft.com/office/powerpoint/2010/main" val="2070337182"/>
              </p:ext>
            </p:extLst>
          </p:nvPr>
        </p:nvGraphicFramePr>
        <p:xfrm>
          <a:off x="163021" y="2132360"/>
          <a:ext cx="5071211" cy="4519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62CF767-BB8F-FF33-401D-61098B0F938B}"/>
              </a:ext>
            </a:extLst>
          </p:cNvPr>
          <p:cNvGraphicFramePr/>
          <p:nvPr>
            <p:extLst>
              <p:ext uri="{D42A27DB-BD31-4B8C-83A1-F6EECF244321}">
                <p14:modId xmlns:p14="http://schemas.microsoft.com/office/powerpoint/2010/main" val="3842515432"/>
              </p:ext>
            </p:extLst>
          </p:nvPr>
        </p:nvGraphicFramePr>
        <p:xfrm>
          <a:off x="5403063" y="2001805"/>
          <a:ext cx="2842305" cy="4519115"/>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E5A4B358-CBD7-F28C-AD22-C6D176975FD6}"/>
              </a:ext>
            </a:extLst>
          </p:cNvPr>
          <p:cNvGrpSpPr/>
          <p:nvPr/>
        </p:nvGrpSpPr>
        <p:grpSpPr>
          <a:xfrm>
            <a:off x="5396311" y="6359586"/>
            <a:ext cx="937838" cy="276999"/>
            <a:chOff x="5396311" y="6359586"/>
            <a:chExt cx="937838" cy="276999"/>
          </a:xfrm>
        </p:grpSpPr>
        <p:sp>
          <p:nvSpPr>
            <p:cNvPr id="11" name="Rectangle 10">
              <a:extLst>
                <a:ext uri="{FF2B5EF4-FFF2-40B4-BE49-F238E27FC236}">
                  <a16:creationId xmlns:a16="http://schemas.microsoft.com/office/drawing/2014/main" id="{A8F3ACE3-1F5A-9A3B-B7BC-7CF5E2ECEE01}"/>
                </a:ext>
              </a:extLst>
            </p:cNvPr>
            <p:cNvSpPr/>
            <p:nvPr/>
          </p:nvSpPr>
          <p:spPr>
            <a:xfrm>
              <a:off x="5396311" y="6416732"/>
              <a:ext cx="130629" cy="1372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E74565C-4AD1-7A79-2C8A-270AF1D07CD6}"/>
                </a:ext>
              </a:extLst>
            </p:cNvPr>
            <p:cNvSpPr txBox="1"/>
            <p:nvPr/>
          </p:nvSpPr>
          <p:spPr>
            <a:xfrm>
              <a:off x="5526940" y="6359586"/>
              <a:ext cx="807209" cy="276999"/>
            </a:xfrm>
            <a:prstGeom prst="rect">
              <a:avLst/>
            </a:prstGeom>
            <a:noFill/>
          </p:spPr>
          <p:txBody>
            <a:bodyPr wrap="none" rtlCol="0">
              <a:spAutoFit/>
            </a:bodyPr>
            <a:lstStyle/>
            <a:p>
              <a:r>
                <a:rPr lang="en-US" sz="1200" dirty="0"/>
                <a:t>Teachers</a:t>
              </a:r>
            </a:p>
          </p:txBody>
        </p:sp>
      </p:grpSp>
      <p:sp>
        <p:nvSpPr>
          <p:cNvPr id="19" name="TextBox 18">
            <a:extLst>
              <a:ext uri="{FF2B5EF4-FFF2-40B4-BE49-F238E27FC236}">
                <a16:creationId xmlns:a16="http://schemas.microsoft.com/office/drawing/2014/main" id="{031BE722-654E-A670-775B-1D8F3B1B46DD}"/>
              </a:ext>
            </a:extLst>
          </p:cNvPr>
          <p:cNvSpPr txBox="1"/>
          <p:nvPr/>
        </p:nvSpPr>
        <p:spPr>
          <a:xfrm>
            <a:off x="8450278" y="1702677"/>
            <a:ext cx="2729690" cy="323165"/>
          </a:xfrm>
          <a:prstGeom prst="rect">
            <a:avLst/>
          </a:prstGeom>
          <a:noFill/>
        </p:spPr>
        <p:txBody>
          <a:bodyPr wrap="square" rtlCol="0">
            <a:spAutoFit/>
          </a:bodyPr>
          <a:lstStyle/>
          <a:p>
            <a:r>
              <a:rPr lang="en-US" sz="1500" b="1" dirty="0"/>
              <a:t>State Education Officials</a:t>
            </a:r>
          </a:p>
        </p:txBody>
      </p:sp>
      <p:sp>
        <p:nvSpPr>
          <p:cNvPr id="20" name="TextBox 19">
            <a:extLst>
              <a:ext uri="{FF2B5EF4-FFF2-40B4-BE49-F238E27FC236}">
                <a16:creationId xmlns:a16="http://schemas.microsoft.com/office/drawing/2014/main" id="{2733CE09-2C07-982C-59B8-77DCC0B9FE7F}"/>
              </a:ext>
            </a:extLst>
          </p:cNvPr>
          <p:cNvSpPr txBox="1"/>
          <p:nvPr/>
        </p:nvSpPr>
        <p:spPr>
          <a:xfrm>
            <a:off x="702697" y="1702677"/>
            <a:ext cx="1626096" cy="323165"/>
          </a:xfrm>
          <a:prstGeom prst="rect">
            <a:avLst/>
          </a:prstGeom>
          <a:noFill/>
        </p:spPr>
        <p:txBody>
          <a:bodyPr wrap="square" rtlCol="0">
            <a:spAutoFit/>
          </a:bodyPr>
          <a:lstStyle/>
          <a:p>
            <a:r>
              <a:rPr lang="en-US" sz="1500" b="1" dirty="0"/>
              <a:t>Beliefs About…</a:t>
            </a:r>
          </a:p>
        </p:txBody>
      </p:sp>
      <p:sp>
        <p:nvSpPr>
          <p:cNvPr id="21" name="TextBox 20">
            <a:extLst>
              <a:ext uri="{FF2B5EF4-FFF2-40B4-BE49-F238E27FC236}">
                <a16:creationId xmlns:a16="http://schemas.microsoft.com/office/drawing/2014/main" id="{E2AAF86F-5110-1098-BD85-660D6E0B9EB9}"/>
              </a:ext>
            </a:extLst>
          </p:cNvPr>
          <p:cNvSpPr txBox="1"/>
          <p:nvPr/>
        </p:nvSpPr>
        <p:spPr>
          <a:xfrm>
            <a:off x="2481940" y="1702677"/>
            <a:ext cx="2729690" cy="323165"/>
          </a:xfrm>
          <a:prstGeom prst="rect">
            <a:avLst/>
          </a:prstGeom>
          <a:noFill/>
        </p:spPr>
        <p:txBody>
          <a:bodyPr wrap="square" rtlCol="0">
            <a:spAutoFit/>
          </a:bodyPr>
          <a:lstStyle/>
          <a:p>
            <a:r>
              <a:rPr lang="en-US" sz="1500" b="1" dirty="0"/>
              <a:t>What Administrators Want</a:t>
            </a:r>
          </a:p>
        </p:txBody>
      </p:sp>
      <p:sp>
        <p:nvSpPr>
          <p:cNvPr id="22" name="TextBox 21">
            <a:extLst>
              <a:ext uri="{FF2B5EF4-FFF2-40B4-BE49-F238E27FC236}">
                <a16:creationId xmlns:a16="http://schemas.microsoft.com/office/drawing/2014/main" id="{BF60B30E-1D32-6B16-C5CF-D799FAA469F6}"/>
              </a:ext>
            </a:extLst>
          </p:cNvPr>
          <p:cNvSpPr txBox="1"/>
          <p:nvPr/>
        </p:nvSpPr>
        <p:spPr>
          <a:xfrm>
            <a:off x="5526940" y="1695716"/>
            <a:ext cx="2729690" cy="323165"/>
          </a:xfrm>
          <a:prstGeom prst="rect">
            <a:avLst/>
          </a:prstGeom>
          <a:noFill/>
        </p:spPr>
        <p:txBody>
          <a:bodyPr wrap="square" rtlCol="0">
            <a:spAutoFit/>
          </a:bodyPr>
          <a:lstStyle/>
          <a:p>
            <a:r>
              <a:rPr lang="en-US" sz="1500" b="1" dirty="0"/>
              <a:t>School Boards</a:t>
            </a:r>
          </a:p>
        </p:txBody>
      </p:sp>
      <p:sp>
        <p:nvSpPr>
          <p:cNvPr id="23" name="Text Placeholder 3">
            <a:extLst>
              <a:ext uri="{FF2B5EF4-FFF2-40B4-BE49-F238E27FC236}">
                <a16:creationId xmlns:a16="http://schemas.microsoft.com/office/drawing/2014/main" id="{08A2D4BF-10EC-31CF-AE58-FDBA84737D94}"/>
              </a:ext>
            </a:extLst>
          </p:cNvPr>
          <p:cNvSpPr>
            <a:spLocks noGrp="1"/>
          </p:cNvSpPr>
          <p:nvPr>
            <p:ph type="body" sz="quarter" idx="13"/>
          </p:nvPr>
        </p:nvSpPr>
        <p:spPr>
          <a:xfrm>
            <a:off x="517391" y="1098803"/>
            <a:ext cx="11375736" cy="550615"/>
          </a:xfrm>
        </p:spPr>
        <p:txBody>
          <a:bodyPr>
            <a:normAutofit/>
          </a:bodyPr>
          <a:lstStyle/>
          <a:p>
            <a:r>
              <a:rPr lang="en-US" sz="1800" dirty="0"/>
              <a:t>Only a third think education officials want the scientific consensus taught.</a:t>
            </a:r>
          </a:p>
        </p:txBody>
      </p:sp>
    </p:spTree>
    <p:extLst>
      <p:ext uri="{BB962C8B-B14F-4D97-AF65-F5344CB8AC3E}">
        <p14:creationId xmlns:p14="http://schemas.microsoft.com/office/powerpoint/2010/main" val="19709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06E5-FE5A-25F6-E5C5-FE9A5756BDE9}"/>
              </a:ext>
            </a:extLst>
          </p:cNvPr>
          <p:cNvSpPr>
            <a:spLocks noGrp="1"/>
          </p:cNvSpPr>
          <p:nvPr>
            <p:ph type="title"/>
          </p:nvPr>
        </p:nvSpPr>
        <p:spPr/>
        <p:txBody>
          <a:bodyPr/>
          <a:lstStyle/>
          <a:p>
            <a:r>
              <a:rPr lang="en-US" dirty="0"/>
              <a:t>What Should Be the Goal of Climate Change Education?</a:t>
            </a:r>
          </a:p>
        </p:txBody>
      </p:sp>
      <p:sp>
        <p:nvSpPr>
          <p:cNvPr id="3" name="Slide Number Placeholder 2">
            <a:extLst>
              <a:ext uri="{FF2B5EF4-FFF2-40B4-BE49-F238E27FC236}">
                <a16:creationId xmlns:a16="http://schemas.microsoft.com/office/drawing/2014/main" id="{C6C75C54-6B59-F61C-F69C-D9D716795351}"/>
              </a:ext>
            </a:extLst>
          </p:cNvPr>
          <p:cNvSpPr>
            <a:spLocks noGrp="1"/>
          </p:cNvSpPr>
          <p:nvPr>
            <p:ph type="sldNum" sz="quarter" idx="12"/>
          </p:nvPr>
        </p:nvSpPr>
        <p:spPr/>
        <p:txBody>
          <a:bodyPr/>
          <a:lstStyle/>
          <a:p>
            <a:fld id="{A20375E0-EDBF-3141-92D4-38A8AD37CDF6}" type="slidenum">
              <a:rPr lang="en-US" smtClean="0"/>
              <a:pPr/>
              <a:t>15</a:t>
            </a:fld>
            <a:endParaRPr lang="en-US" dirty="0"/>
          </a:p>
        </p:txBody>
      </p:sp>
      <p:sp>
        <p:nvSpPr>
          <p:cNvPr id="5" name="Rectangle 4">
            <a:extLst>
              <a:ext uri="{FF2B5EF4-FFF2-40B4-BE49-F238E27FC236}">
                <a16:creationId xmlns:a16="http://schemas.microsoft.com/office/drawing/2014/main" id="{2E8C2720-5C5B-2F41-43B5-1EE33CFDA071}"/>
              </a:ext>
            </a:extLst>
          </p:cNvPr>
          <p:cNvSpPr/>
          <p:nvPr/>
        </p:nvSpPr>
        <p:spPr>
          <a:xfrm>
            <a:off x="8169542" y="2058525"/>
            <a:ext cx="3376940" cy="3963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schemeClr val="tx1">
                    <a:lumMod val="95000"/>
                    <a:lumOff val="5000"/>
                  </a:schemeClr>
                </a:solidFill>
              </a:rPr>
              <a:t>I think the goal of climate change education should be to teach students about what climate change is and the factors that affect climate change. I think that it’s important to give them all of the information and then let them decide what their opinion is on climate change and the possible impact that it could have on them, their community, and future generations.</a:t>
            </a:r>
          </a:p>
          <a:p>
            <a:pPr algn="ctr"/>
            <a:endParaRPr lang="en-US" sz="1350" i="1" dirty="0">
              <a:solidFill>
                <a:schemeClr val="tx1">
                  <a:lumMod val="95000"/>
                  <a:lumOff val="5000"/>
                </a:schemeClr>
              </a:solidFill>
            </a:endParaRPr>
          </a:p>
          <a:p>
            <a:pPr algn="ctr"/>
            <a:r>
              <a:rPr lang="en-US" sz="1350" i="1" dirty="0">
                <a:solidFill>
                  <a:schemeClr val="tx1">
                    <a:lumMod val="95000"/>
                    <a:lumOff val="5000"/>
                  </a:schemeClr>
                </a:solidFill>
              </a:rPr>
              <a:t>Looking at the data, what has changed? Asking students to come up with their own explanations for why, the impact, and how to minimize the problem of climate change. The important thing is to use scientific data to support their learning.</a:t>
            </a:r>
          </a:p>
        </p:txBody>
      </p:sp>
      <p:sp>
        <p:nvSpPr>
          <p:cNvPr id="6" name="TextBox 5">
            <a:extLst>
              <a:ext uri="{FF2B5EF4-FFF2-40B4-BE49-F238E27FC236}">
                <a16:creationId xmlns:a16="http://schemas.microsoft.com/office/drawing/2014/main" id="{DAA8DE3C-8A91-E7B8-54B2-CD32ADDE53FE}"/>
              </a:ext>
            </a:extLst>
          </p:cNvPr>
          <p:cNvSpPr txBox="1"/>
          <p:nvPr/>
        </p:nvSpPr>
        <p:spPr>
          <a:xfrm>
            <a:off x="8319748" y="927920"/>
            <a:ext cx="3076528" cy="923330"/>
          </a:xfrm>
          <a:prstGeom prst="rect">
            <a:avLst/>
          </a:prstGeom>
          <a:noFill/>
        </p:spPr>
        <p:txBody>
          <a:bodyPr wrap="square" rtlCol="0">
            <a:spAutoFit/>
          </a:bodyPr>
          <a:lstStyle/>
          <a:p>
            <a:pPr algn="ctr"/>
            <a:r>
              <a:rPr lang="en-US" b="1" dirty="0"/>
              <a:t>And a smaller number say to help them form their own views</a:t>
            </a:r>
          </a:p>
        </p:txBody>
      </p:sp>
      <p:sp>
        <p:nvSpPr>
          <p:cNvPr id="7" name="Rectangle 6">
            <a:extLst>
              <a:ext uri="{FF2B5EF4-FFF2-40B4-BE49-F238E27FC236}">
                <a16:creationId xmlns:a16="http://schemas.microsoft.com/office/drawing/2014/main" id="{7BB2EFD4-126F-D209-9C48-F8E849B84E84}"/>
              </a:ext>
            </a:extLst>
          </p:cNvPr>
          <p:cNvSpPr/>
          <p:nvPr/>
        </p:nvSpPr>
        <p:spPr>
          <a:xfrm>
            <a:off x="645518" y="2058525"/>
            <a:ext cx="3376940" cy="3963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lumMod val="95000"/>
                    <a:lumOff val="5000"/>
                  </a:schemeClr>
                </a:solidFill>
              </a:rPr>
              <a:t>I think the goal should be trying to stop it now and prepare our youth to take care of these things so when they are in positions to do so they can prevent climate change from getting worse.</a:t>
            </a:r>
          </a:p>
          <a:p>
            <a:pPr algn="ctr"/>
            <a:endParaRPr lang="en-US" sz="1400" i="1" dirty="0">
              <a:solidFill>
                <a:schemeClr val="tx1">
                  <a:lumMod val="95000"/>
                  <a:lumOff val="5000"/>
                </a:schemeClr>
              </a:solidFill>
            </a:endParaRPr>
          </a:p>
          <a:p>
            <a:pPr algn="ctr"/>
            <a:r>
              <a:rPr lang="en-US" sz="1400" i="1" dirty="0">
                <a:solidFill>
                  <a:schemeClr val="tx1">
                    <a:lumMod val="95000"/>
                    <a:lumOff val="5000"/>
                  </a:schemeClr>
                </a:solidFill>
              </a:rPr>
              <a:t>Goal should be to educate students that climate change is real by providing scientific research, studies. They should be aware of its consequences and what they can do to help fight climate change.</a:t>
            </a:r>
          </a:p>
        </p:txBody>
      </p:sp>
      <p:sp>
        <p:nvSpPr>
          <p:cNvPr id="8" name="TextBox 7">
            <a:extLst>
              <a:ext uri="{FF2B5EF4-FFF2-40B4-BE49-F238E27FC236}">
                <a16:creationId xmlns:a16="http://schemas.microsoft.com/office/drawing/2014/main" id="{16E3E00D-1B3D-0BC3-DAA4-748FA7EA82E1}"/>
              </a:ext>
            </a:extLst>
          </p:cNvPr>
          <p:cNvSpPr txBox="1"/>
          <p:nvPr/>
        </p:nvSpPr>
        <p:spPr>
          <a:xfrm>
            <a:off x="795724" y="908093"/>
            <a:ext cx="3076528" cy="923330"/>
          </a:xfrm>
          <a:prstGeom prst="rect">
            <a:avLst/>
          </a:prstGeom>
          <a:noFill/>
        </p:spPr>
        <p:txBody>
          <a:bodyPr wrap="square" rtlCol="0">
            <a:spAutoFit/>
          </a:bodyPr>
          <a:lstStyle/>
          <a:p>
            <a:pPr algn="ctr"/>
            <a:r>
              <a:rPr lang="en-US" b="1" dirty="0"/>
              <a:t>Most say to focus on it as a problem to be solved; things we can do</a:t>
            </a:r>
          </a:p>
        </p:txBody>
      </p:sp>
      <p:sp>
        <p:nvSpPr>
          <p:cNvPr id="9" name="Rectangle 8">
            <a:extLst>
              <a:ext uri="{FF2B5EF4-FFF2-40B4-BE49-F238E27FC236}">
                <a16:creationId xmlns:a16="http://schemas.microsoft.com/office/drawing/2014/main" id="{572C6C95-9A29-9E06-6C17-1EAD4A9921B9}"/>
              </a:ext>
            </a:extLst>
          </p:cNvPr>
          <p:cNvSpPr/>
          <p:nvPr/>
        </p:nvSpPr>
        <p:spPr>
          <a:xfrm>
            <a:off x="4407530" y="2045059"/>
            <a:ext cx="3376940" cy="3963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lumMod val="95000"/>
                    <a:lumOff val="5000"/>
                  </a:schemeClr>
                </a:solidFill>
              </a:rPr>
              <a:t>The climate change agenda in schools should be what we can do to not be wasteful because so many things can be repurposed not just for the environment, but to save money. We should teach resourcefulness.</a:t>
            </a:r>
          </a:p>
          <a:p>
            <a:pPr algn="ctr"/>
            <a:endParaRPr lang="en-US" sz="1400" i="1" dirty="0">
              <a:solidFill>
                <a:schemeClr val="tx1">
                  <a:lumMod val="95000"/>
                  <a:lumOff val="5000"/>
                </a:schemeClr>
              </a:solidFill>
            </a:endParaRPr>
          </a:p>
          <a:p>
            <a:pPr algn="ctr"/>
            <a:r>
              <a:rPr lang="en-US" sz="1400" i="1" dirty="0">
                <a:solidFill>
                  <a:schemeClr val="tx1">
                    <a:lumMod val="95000"/>
                    <a:lumOff val="5000"/>
                  </a:schemeClr>
                </a:solidFill>
              </a:rPr>
              <a:t>Teaching kids to use sustainable products and strongly recycle, reduce, and reuse. Less plastic is better for the environment.</a:t>
            </a:r>
          </a:p>
        </p:txBody>
      </p:sp>
      <p:sp>
        <p:nvSpPr>
          <p:cNvPr id="10" name="TextBox 9">
            <a:extLst>
              <a:ext uri="{FF2B5EF4-FFF2-40B4-BE49-F238E27FC236}">
                <a16:creationId xmlns:a16="http://schemas.microsoft.com/office/drawing/2014/main" id="{31BEDE03-8479-D998-80A2-E44238E2FB7C}"/>
              </a:ext>
            </a:extLst>
          </p:cNvPr>
          <p:cNvSpPr txBox="1"/>
          <p:nvPr/>
        </p:nvSpPr>
        <p:spPr>
          <a:xfrm>
            <a:off x="4407530" y="927920"/>
            <a:ext cx="3225173" cy="923330"/>
          </a:xfrm>
          <a:prstGeom prst="rect">
            <a:avLst/>
          </a:prstGeom>
          <a:noFill/>
        </p:spPr>
        <p:txBody>
          <a:bodyPr wrap="square" rtlCol="0">
            <a:spAutoFit/>
          </a:bodyPr>
          <a:lstStyle/>
          <a:p>
            <a:pPr algn="ctr"/>
            <a:r>
              <a:rPr lang="en-US" b="1" dirty="0"/>
              <a:t>Some say to put it in the larger context of environmental stewardship</a:t>
            </a:r>
          </a:p>
        </p:txBody>
      </p:sp>
    </p:spTree>
    <p:extLst>
      <p:ext uri="{BB962C8B-B14F-4D97-AF65-F5344CB8AC3E}">
        <p14:creationId xmlns:p14="http://schemas.microsoft.com/office/powerpoint/2010/main" val="35318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3583-7554-9E8C-7896-18A169CEB8B0}"/>
              </a:ext>
            </a:extLst>
          </p:cNvPr>
          <p:cNvSpPr>
            <a:spLocks noGrp="1"/>
          </p:cNvSpPr>
          <p:nvPr>
            <p:ph type="ctrTitle"/>
          </p:nvPr>
        </p:nvSpPr>
        <p:spPr/>
        <p:txBody>
          <a:bodyPr/>
          <a:lstStyle/>
          <a:p>
            <a:r>
              <a:rPr lang="en-US" dirty="0"/>
              <a:t>Climate Education Report Card</a:t>
            </a:r>
          </a:p>
        </p:txBody>
      </p:sp>
    </p:spTree>
    <p:extLst>
      <p:ext uri="{BB962C8B-B14F-4D97-AF65-F5344CB8AC3E}">
        <p14:creationId xmlns:p14="http://schemas.microsoft.com/office/powerpoint/2010/main" val="229647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B0EE-C889-4F58-0527-5A5ECAB8A809}"/>
              </a:ext>
            </a:extLst>
          </p:cNvPr>
          <p:cNvSpPr>
            <a:spLocks noGrp="1"/>
          </p:cNvSpPr>
          <p:nvPr>
            <p:ph type="title"/>
          </p:nvPr>
        </p:nvSpPr>
        <p:spPr/>
        <p:txBody>
          <a:bodyPr/>
          <a:lstStyle/>
          <a:p>
            <a:r>
              <a:rPr lang="en-US" dirty="0"/>
              <a:t>Climate Change Report Card: “B-” to “C”</a:t>
            </a:r>
          </a:p>
        </p:txBody>
      </p:sp>
      <p:sp>
        <p:nvSpPr>
          <p:cNvPr id="3" name="Slide Number Placeholder 2">
            <a:extLst>
              <a:ext uri="{FF2B5EF4-FFF2-40B4-BE49-F238E27FC236}">
                <a16:creationId xmlns:a16="http://schemas.microsoft.com/office/drawing/2014/main" id="{50750525-BFF4-2975-D84D-8C97F5BBFA5D}"/>
              </a:ext>
            </a:extLst>
          </p:cNvPr>
          <p:cNvSpPr>
            <a:spLocks noGrp="1"/>
          </p:cNvSpPr>
          <p:nvPr>
            <p:ph type="sldNum" sz="quarter" idx="12"/>
          </p:nvPr>
        </p:nvSpPr>
        <p:spPr/>
        <p:txBody>
          <a:bodyPr/>
          <a:lstStyle/>
          <a:p>
            <a:fld id="{A20375E0-EDBF-3141-92D4-38A8AD37CDF6}" type="slidenum">
              <a:rPr lang="en-US" smtClean="0"/>
              <a:pPr/>
              <a:t>17</a:t>
            </a:fld>
            <a:endParaRPr lang="en-US" dirty="0"/>
          </a:p>
        </p:txBody>
      </p:sp>
      <p:graphicFrame>
        <p:nvGraphicFramePr>
          <p:cNvPr id="9" name="Chart 8">
            <a:extLst>
              <a:ext uri="{FF2B5EF4-FFF2-40B4-BE49-F238E27FC236}">
                <a16:creationId xmlns:a16="http://schemas.microsoft.com/office/drawing/2014/main" id="{9646092B-53FC-B08F-96AE-9FFAD07D4C9D}"/>
              </a:ext>
            </a:extLst>
          </p:cNvPr>
          <p:cNvGraphicFramePr/>
          <p:nvPr>
            <p:extLst>
              <p:ext uri="{D42A27DB-BD31-4B8C-83A1-F6EECF244321}">
                <p14:modId xmlns:p14="http://schemas.microsoft.com/office/powerpoint/2010/main" val="3622953961"/>
              </p:ext>
            </p:extLst>
          </p:nvPr>
        </p:nvGraphicFramePr>
        <p:xfrm>
          <a:off x="2624912" y="1629637"/>
          <a:ext cx="3645079" cy="435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7">
            <a:extLst>
              <a:ext uri="{FF2B5EF4-FFF2-40B4-BE49-F238E27FC236}">
                <a16:creationId xmlns:a16="http://schemas.microsoft.com/office/drawing/2014/main" id="{3D5F8256-2669-E2BC-D2EB-86484308A42F}"/>
              </a:ext>
            </a:extLst>
          </p:cNvPr>
          <p:cNvGraphicFramePr>
            <a:graphicFrameLocks noGrp="1"/>
          </p:cNvGraphicFramePr>
          <p:nvPr>
            <p:extLst>
              <p:ext uri="{D42A27DB-BD31-4B8C-83A1-F6EECF244321}">
                <p14:modId xmlns:p14="http://schemas.microsoft.com/office/powerpoint/2010/main" val="1793317729"/>
              </p:ext>
            </p:extLst>
          </p:nvPr>
        </p:nvGraphicFramePr>
        <p:xfrm>
          <a:off x="1206718" y="2584499"/>
          <a:ext cx="1177190" cy="3095328"/>
        </p:xfrm>
        <a:graphic>
          <a:graphicData uri="http://schemas.openxmlformats.org/drawingml/2006/table">
            <a:tbl>
              <a:tblPr firstRow="1" bandRow="1">
                <a:tableStyleId>{5C22544A-7EE6-4342-B048-85BDC9FD1C3A}</a:tableStyleId>
              </a:tblPr>
              <a:tblGrid>
                <a:gridCol w="1177190">
                  <a:extLst>
                    <a:ext uri="{9D8B030D-6E8A-4147-A177-3AD203B41FA5}">
                      <a16:colId xmlns:a16="http://schemas.microsoft.com/office/drawing/2014/main" val="2060200317"/>
                    </a:ext>
                  </a:extLst>
                </a:gridCol>
              </a:tblGrid>
              <a:tr h="515888">
                <a:tc>
                  <a:txBody>
                    <a:bodyPr/>
                    <a:lstStyle/>
                    <a:p>
                      <a:pPr algn="ctr" fontAlgn="ctr"/>
                      <a:r>
                        <a:rPr lang="en-US" sz="1400" b="1" u="none" strike="noStrike" dirty="0">
                          <a:solidFill>
                            <a:schemeClr val="bg1"/>
                          </a:solidFill>
                          <a:effectLst/>
                        </a:rPr>
                        <a:t>Excellent</a:t>
                      </a:r>
                      <a:endParaRPr lang="en-US" sz="1400" b="1" i="0" u="none" strike="noStrike" dirty="0">
                        <a:solidFill>
                          <a:schemeClr val="bg1"/>
                        </a:solidFill>
                        <a:effectLst/>
                        <a:latin typeface="Arial" panose="020B0604020202020204" pitchFamily="34" charset="0"/>
                      </a:endParaRPr>
                    </a:p>
                  </a:txBody>
                  <a:tcPr marL="3906" marR="3906" marT="3906"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2023200890"/>
                  </a:ext>
                </a:extLst>
              </a:tr>
              <a:tr h="515888">
                <a:tc>
                  <a:txBody>
                    <a:bodyPr/>
                    <a:lstStyle/>
                    <a:p>
                      <a:pPr algn="ctr" fontAlgn="ctr"/>
                      <a:r>
                        <a:rPr lang="en-US" sz="1400" b="1" u="none" strike="noStrike" dirty="0">
                          <a:solidFill>
                            <a:schemeClr val="tx1"/>
                          </a:solidFill>
                          <a:effectLst/>
                        </a:rPr>
                        <a:t>Very Good</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89820455"/>
                  </a:ext>
                </a:extLst>
              </a:tr>
              <a:tr h="515888">
                <a:tc>
                  <a:txBody>
                    <a:bodyPr/>
                    <a:lstStyle/>
                    <a:p>
                      <a:pPr algn="ctr" fontAlgn="ctr"/>
                      <a:r>
                        <a:rPr lang="en-US" sz="1400" b="1" u="none" strike="noStrike" dirty="0">
                          <a:solidFill>
                            <a:schemeClr val="tx1"/>
                          </a:solidFill>
                          <a:effectLst/>
                        </a:rPr>
                        <a:t>Good</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566971053"/>
                  </a:ext>
                </a:extLst>
              </a:tr>
              <a:tr h="515888">
                <a:tc>
                  <a:txBody>
                    <a:bodyPr/>
                    <a:lstStyle/>
                    <a:p>
                      <a:pPr algn="ctr" fontAlgn="ctr"/>
                      <a:r>
                        <a:rPr lang="en-US" sz="1400" b="1" u="none" strike="noStrike" dirty="0">
                          <a:solidFill>
                            <a:schemeClr val="tx1"/>
                          </a:solidFill>
                          <a:effectLst/>
                        </a:rPr>
                        <a:t>Fair</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100829549"/>
                  </a:ext>
                </a:extLst>
              </a:tr>
              <a:tr h="515888">
                <a:tc>
                  <a:txBody>
                    <a:bodyPr/>
                    <a:lstStyle/>
                    <a:p>
                      <a:pPr algn="ctr" fontAlgn="ctr"/>
                      <a:r>
                        <a:rPr lang="en-US" sz="1400" b="1" u="none" strike="noStrike" dirty="0">
                          <a:solidFill>
                            <a:schemeClr val="tx1"/>
                          </a:solidFill>
                          <a:effectLst/>
                        </a:rPr>
                        <a:t>Poor</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43699333"/>
                  </a:ext>
                </a:extLst>
              </a:tr>
              <a:tr h="515888">
                <a:tc>
                  <a:txBody>
                    <a:bodyPr/>
                    <a:lstStyle/>
                    <a:p>
                      <a:pPr algn="ctr" fontAlgn="ctr"/>
                      <a:r>
                        <a:rPr lang="en-US" sz="1400" b="1" i="0" u="none" strike="noStrike" dirty="0">
                          <a:solidFill>
                            <a:schemeClr val="tx1"/>
                          </a:solidFill>
                          <a:effectLst/>
                          <a:latin typeface="Arial" panose="020B0604020202020204" pitchFamily="34" charset="0"/>
                        </a:rPr>
                        <a:t>Not Sure</a:t>
                      </a: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43175944"/>
                  </a:ext>
                </a:extLst>
              </a:tr>
            </a:tbl>
          </a:graphicData>
        </a:graphic>
      </p:graphicFrame>
      <p:graphicFrame>
        <p:nvGraphicFramePr>
          <p:cNvPr id="10" name="Chart 9">
            <a:extLst>
              <a:ext uri="{FF2B5EF4-FFF2-40B4-BE49-F238E27FC236}">
                <a16:creationId xmlns:a16="http://schemas.microsoft.com/office/drawing/2014/main" id="{73B18165-89B1-5114-AF26-D78AF05E9A53}"/>
              </a:ext>
            </a:extLst>
          </p:cNvPr>
          <p:cNvGraphicFramePr/>
          <p:nvPr>
            <p:extLst>
              <p:ext uri="{D42A27DB-BD31-4B8C-83A1-F6EECF244321}">
                <p14:modId xmlns:p14="http://schemas.microsoft.com/office/powerpoint/2010/main" val="177461495"/>
              </p:ext>
            </p:extLst>
          </p:nvPr>
        </p:nvGraphicFramePr>
        <p:xfrm>
          <a:off x="5784189" y="1621900"/>
          <a:ext cx="3645079" cy="4351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665F243-4B86-8752-6891-FBFFEFC7CE05}"/>
              </a:ext>
            </a:extLst>
          </p:cNvPr>
          <p:cNvGraphicFramePr/>
          <p:nvPr>
            <p:extLst>
              <p:ext uri="{D42A27DB-BD31-4B8C-83A1-F6EECF244321}">
                <p14:modId xmlns:p14="http://schemas.microsoft.com/office/powerpoint/2010/main" val="801550309"/>
              </p:ext>
            </p:extLst>
          </p:nvPr>
        </p:nvGraphicFramePr>
        <p:xfrm>
          <a:off x="7868842" y="1657146"/>
          <a:ext cx="3645079" cy="435133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E7C11D77-E447-6F53-1105-9CACD1B27D95}"/>
              </a:ext>
            </a:extLst>
          </p:cNvPr>
          <p:cNvSpPr txBox="1"/>
          <p:nvPr/>
        </p:nvSpPr>
        <p:spPr>
          <a:xfrm>
            <a:off x="2555067" y="1184229"/>
            <a:ext cx="6703823" cy="369332"/>
          </a:xfrm>
          <a:prstGeom prst="rect">
            <a:avLst/>
          </a:prstGeom>
          <a:noFill/>
        </p:spPr>
        <p:txBody>
          <a:bodyPr wrap="none" rtlCol="0">
            <a:spAutoFit/>
          </a:bodyPr>
          <a:lstStyle/>
          <a:p>
            <a:r>
              <a:rPr lang="en-US" b="1" dirty="0"/>
              <a:t>How Would You Rate the Climate Change Content in Your…</a:t>
            </a:r>
          </a:p>
        </p:txBody>
      </p:sp>
      <p:cxnSp>
        <p:nvCxnSpPr>
          <p:cNvPr id="11" name="Straight Connector 10">
            <a:extLst>
              <a:ext uri="{FF2B5EF4-FFF2-40B4-BE49-F238E27FC236}">
                <a16:creationId xmlns:a16="http://schemas.microsoft.com/office/drawing/2014/main" id="{30639304-7EA4-21E5-2E27-9CB7C5978B6B}"/>
              </a:ext>
            </a:extLst>
          </p:cNvPr>
          <p:cNvCxnSpPr>
            <a:cxnSpLocks/>
          </p:cNvCxnSpPr>
          <p:nvPr/>
        </p:nvCxnSpPr>
        <p:spPr>
          <a:xfrm>
            <a:off x="6450647" y="1799388"/>
            <a:ext cx="0" cy="3920838"/>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32C137-D161-D85B-95C5-6C38135FFD5C}"/>
              </a:ext>
            </a:extLst>
          </p:cNvPr>
          <p:cNvCxnSpPr>
            <a:cxnSpLocks/>
          </p:cNvCxnSpPr>
          <p:nvPr/>
        </p:nvCxnSpPr>
        <p:spPr>
          <a:xfrm>
            <a:off x="8722793" y="1799388"/>
            <a:ext cx="0" cy="3920838"/>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8D3318-0A49-19E6-230B-0AAF77992F86}"/>
              </a:ext>
            </a:extLst>
          </p:cNvPr>
          <p:cNvSpPr txBox="1"/>
          <p:nvPr/>
        </p:nvSpPr>
        <p:spPr>
          <a:xfrm>
            <a:off x="9345181" y="2055013"/>
            <a:ext cx="999341" cy="584775"/>
          </a:xfrm>
          <a:prstGeom prst="rect">
            <a:avLst/>
          </a:prstGeom>
          <a:noFill/>
        </p:spPr>
        <p:txBody>
          <a:bodyPr wrap="square" rtlCol="0">
            <a:spAutoFit/>
          </a:bodyPr>
          <a:lstStyle/>
          <a:p>
            <a:pPr algn="ctr"/>
            <a:r>
              <a:rPr lang="en-US" sz="3200" dirty="0">
                <a:solidFill>
                  <a:schemeClr val="accent6"/>
                </a:solidFill>
              </a:rPr>
              <a:t>B-</a:t>
            </a:r>
          </a:p>
        </p:txBody>
      </p:sp>
      <p:sp>
        <p:nvSpPr>
          <p:cNvPr id="8" name="TextBox 7">
            <a:extLst>
              <a:ext uri="{FF2B5EF4-FFF2-40B4-BE49-F238E27FC236}">
                <a16:creationId xmlns:a16="http://schemas.microsoft.com/office/drawing/2014/main" id="{C2038CB0-0856-9BD1-EA9A-F7595E9433A9}"/>
              </a:ext>
            </a:extLst>
          </p:cNvPr>
          <p:cNvSpPr txBox="1"/>
          <p:nvPr/>
        </p:nvSpPr>
        <p:spPr>
          <a:xfrm>
            <a:off x="9404900" y="6008477"/>
            <a:ext cx="789093" cy="246221"/>
          </a:xfrm>
          <a:prstGeom prst="rect">
            <a:avLst/>
          </a:prstGeom>
          <a:noFill/>
        </p:spPr>
        <p:txBody>
          <a:bodyPr wrap="square" rtlCol="0">
            <a:spAutoFit/>
          </a:bodyPr>
          <a:lstStyle/>
          <a:p>
            <a:pPr algn="ctr"/>
            <a:r>
              <a:rPr lang="en-US" sz="1000" i="1" dirty="0"/>
              <a:t>3.6</a:t>
            </a:r>
          </a:p>
        </p:txBody>
      </p:sp>
      <p:sp>
        <p:nvSpPr>
          <p:cNvPr id="16" name="TextBox 15">
            <a:extLst>
              <a:ext uri="{FF2B5EF4-FFF2-40B4-BE49-F238E27FC236}">
                <a16:creationId xmlns:a16="http://schemas.microsoft.com/office/drawing/2014/main" id="{02DBEEE5-D0DC-B262-C236-F42DFC3FD6D0}"/>
              </a:ext>
            </a:extLst>
          </p:cNvPr>
          <p:cNvSpPr txBox="1"/>
          <p:nvPr/>
        </p:nvSpPr>
        <p:spPr>
          <a:xfrm>
            <a:off x="2144619" y="6008477"/>
            <a:ext cx="1112594" cy="400110"/>
          </a:xfrm>
          <a:prstGeom prst="rect">
            <a:avLst/>
          </a:prstGeom>
          <a:noFill/>
        </p:spPr>
        <p:txBody>
          <a:bodyPr wrap="square" rtlCol="0">
            <a:spAutoFit/>
          </a:bodyPr>
          <a:lstStyle/>
          <a:p>
            <a:pPr algn="r"/>
            <a:r>
              <a:rPr lang="en-US" sz="1000" i="1" dirty="0"/>
              <a:t>Mean excluding not sure:</a:t>
            </a:r>
          </a:p>
        </p:txBody>
      </p:sp>
      <p:sp>
        <p:nvSpPr>
          <p:cNvPr id="18" name="TextBox 17">
            <a:extLst>
              <a:ext uri="{FF2B5EF4-FFF2-40B4-BE49-F238E27FC236}">
                <a16:creationId xmlns:a16="http://schemas.microsoft.com/office/drawing/2014/main" id="{26B6EC47-761E-13D8-C019-1AFD2B33E2C6}"/>
              </a:ext>
            </a:extLst>
          </p:cNvPr>
          <p:cNvSpPr txBox="1"/>
          <p:nvPr/>
        </p:nvSpPr>
        <p:spPr>
          <a:xfrm>
            <a:off x="3188824" y="6008477"/>
            <a:ext cx="789093" cy="246221"/>
          </a:xfrm>
          <a:prstGeom prst="rect">
            <a:avLst/>
          </a:prstGeom>
          <a:noFill/>
        </p:spPr>
        <p:txBody>
          <a:bodyPr wrap="square" rtlCol="0">
            <a:spAutoFit/>
          </a:bodyPr>
          <a:lstStyle/>
          <a:p>
            <a:pPr algn="ctr"/>
            <a:r>
              <a:rPr lang="en-US" sz="1000" i="1" dirty="0"/>
              <a:t>3.0</a:t>
            </a:r>
          </a:p>
        </p:txBody>
      </p:sp>
      <p:sp>
        <p:nvSpPr>
          <p:cNvPr id="20" name="TextBox 19">
            <a:extLst>
              <a:ext uri="{FF2B5EF4-FFF2-40B4-BE49-F238E27FC236}">
                <a16:creationId xmlns:a16="http://schemas.microsoft.com/office/drawing/2014/main" id="{815B40A3-687A-DCF6-AABF-2B4F8DA649A1}"/>
              </a:ext>
            </a:extLst>
          </p:cNvPr>
          <p:cNvSpPr txBox="1"/>
          <p:nvPr/>
        </p:nvSpPr>
        <p:spPr>
          <a:xfrm>
            <a:off x="4891489" y="6008477"/>
            <a:ext cx="789093" cy="246221"/>
          </a:xfrm>
          <a:prstGeom prst="rect">
            <a:avLst/>
          </a:prstGeom>
          <a:noFill/>
        </p:spPr>
        <p:txBody>
          <a:bodyPr wrap="square" rtlCol="0">
            <a:spAutoFit/>
          </a:bodyPr>
          <a:lstStyle/>
          <a:p>
            <a:pPr algn="ctr"/>
            <a:r>
              <a:rPr lang="en-US" sz="1000" i="1" dirty="0"/>
              <a:t>3.5</a:t>
            </a:r>
          </a:p>
        </p:txBody>
      </p:sp>
      <p:sp>
        <p:nvSpPr>
          <p:cNvPr id="22" name="TextBox 21">
            <a:extLst>
              <a:ext uri="{FF2B5EF4-FFF2-40B4-BE49-F238E27FC236}">
                <a16:creationId xmlns:a16="http://schemas.microsoft.com/office/drawing/2014/main" id="{F8C37B18-EF4E-F066-6AE6-1A2D5878B7C2}"/>
              </a:ext>
            </a:extLst>
          </p:cNvPr>
          <p:cNvSpPr txBox="1"/>
          <p:nvPr/>
        </p:nvSpPr>
        <p:spPr>
          <a:xfrm>
            <a:off x="7157200" y="6008477"/>
            <a:ext cx="789093" cy="246221"/>
          </a:xfrm>
          <a:prstGeom prst="rect">
            <a:avLst/>
          </a:prstGeom>
          <a:noFill/>
        </p:spPr>
        <p:txBody>
          <a:bodyPr wrap="square" rtlCol="0">
            <a:spAutoFit/>
          </a:bodyPr>
          <a:lstStyle/>
          <a:p>
            <a:pPr algn="ctr"/>
            <a:r>
              <a:rPr lang="en-US" sz="1000" i="1" dirty="0"/>
              <a:t>3.5</a:t>
            </a:r>
          </a:p>
        </p:txBody>
      </p:sp>
      <p:sp>
        <p:nvSpPr>
          <p:cNvPr id="24" name="TextBox 23">
            <a:extLst>
              <a:ext uri="{FF2B5EF4-FFF2-40B4-BE49-F238E27FC236}">
                <a16:creationId xmlns:a16="http://schemas.microsoft.com/office/drawing/2014/main" id="{0271F04D-951B-1985-EED3-D15FB297820D}"/>
              </a:ext>
            </a:extLst>
          </p:cNvPr>
          <p:cNvSpPr txBox="1"/>
          <p:nvPr/>
        </p:nvSpPr>
        <p:spPr>
          <a:xfrm>
            <a:off x="3111091" y="2055013"/>
            <a:ext cx="999341" cy="584775"/>
          </a:xfrm>
          <a:prstGeom prst="rect">
            <a:avLst/>
          </a:prstGeom>
          <a:noFill/>
        </p:spPr>
        <p:txBody>
          <a:bodyPr wrap="square" rtlCol="0">
            <a:spAutoFit/>
          </a:bodyPr>
          <a:lstStyle/>
          <a:p>
            <a:pPr algn="ctr"/>
            <a:r>
              <a:rPr lang="en-US" sz="3200" dirty="0">
                <a:solidFill>
                  <a:schemeClr val="accent6"/>
                </a:solidFill>
              </a:rPr>
              <a:t>C</a:t>
            </a:r>
          </a:p>
        </p:txBody>
      </p:sp>
      <p:sp>
        <p:nvSpPr>
          <p:cNvPr id="28" name="TextBox 27">
            <a:extLst>
              <a:ext uri="{FF2B5EF4-FFF2-40B4-BE49-F238E27FC236}">
                <a16:creationId xmlns:a16="http://schemas.microsoft.com/office/drawing/2014/main" id="{19937BD7-DE3E-6EAF-6A6D-9DF5D5F1FCC5}"/>
              </a:ext>
            </a:extLst>
          </p:cNvPr>
          <p:cNvSpPr txBox="1"/>
          <p:nvPr/>
        </p:nvSpPr>
        <p:spPr>
          <a:xfrm>
            <a:off x="4809248" y="2055013"/>
            <a:ext cx="999341" cy="584775"/>
          </a:xfrm>
          <a:prstGeom prst="rect">
            <a:avLst/>
          </a:prstGeom>
          <a:noFill/>
        </p:spPr>
        <p:txBody>
          <a:bodyPr wrap="square" rtlCol="0">
            <a:spAutoFit/>
          </a:bodyPr>
          <a:lstStyle/>
          <a:p>
            <a:pPr algn="ctr"/>
            <a:r>
              <a:rPr lang="en-US" sz="3200" dirty="0">
                <a:solidFill>
                  <a:schemeClr val="accent6"/>
                </a:solidFill>
              </a:rPr>
              <a:t>B-</a:t>
            </a:r>
          </a:p>
        </p:txBody>
      </p:sp>
      <p:sp>
        <p:nvSpPr>
          <p:cNvPr id="30" name="TextBox 29">
            <a:extLst>
              <a:ext uri="{FF2B5EF4-FFF2-40B4-BE49-F238E27FC236}">
                <a16:creationId xmlns:a16="http://schemas.microsoft.com/office/drawing/2014/main" id="{0D8F2B3E-1065-B7FD-6E34-6504D442BB85}"/>
              </a:ext>
            </a:extLst>
          </p:cNvPr>
          <p:cNvSpPr txBox="1"/>
          <p:nvPr/>
        </p:nvSpPr>
        <p:spPr>
          <a:xfrm>
            <a:off x="7151538" y="2055013"/>
            <a:ext cx="999341" cy="584775"/>
          </a:xfrm>
          <a:prstGeom prst="rect">
            <a:avLst/>
          </a:prstGeom>
          <a:noFill/>
        </p:spPr>
        <p:txBody>
          <a:bodyPr wrap="square" rtlCol="0">
            <a:spAutoFit/>
          </a:bodyPr>
          <a:lstStyle/>
          <a:p>
            <a:pPr algn="ctr"/>
            <a:r>
              <a:rPr lang="en-US" sz="3200" dirty="0">
                <a:solidFill>
                  <a:schemeClr val="accent6"/>
                </a:solidFill>
              </a:rPr>
              <a:t>B-</a:t>
            </a:r>
          </a:p>
        </p:txBody>
      </p:sp>
      <p:sp>
        <p:nvSpPr>
          <p:cNvPr id="14" name="TextBox 13">
            <a:extLst>
              <a:ext uri="{FF2B5EF4-FFF2-40B4-BE49-F238E27FC236}">
                <a16:creationId xmlns:a16="http://schemas.microsoft.com/office/drawing/2014/main" id="{19D23A69-5661-375A-9C50-14C3FEF081A1}"/>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282868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8737-4026-4772-C4A2-4CC9C4622A2A}"/>
              </a:ext>
            </a:extLst>
          </p:cNvPr>
          <p:cNvSpPr>
            <a:spLocks noGrp="1"/>
          </p:cNvSpPr>
          <p:nvPr>
            <p:ph type="title"/>
          </p:nvPr>
        </p:nvSpPr>
        <p:spPr/>
        <p:txBody>
          <a:bodyPr/>
          <a:lstStyle/>
          <a:p>
            <a:r>
              <a:rPr lang="en-US" dirty="0"/>
              <a:t>Teaching Climate Change Varies By Grade and Subject</a:t>
            </a:r>
          </a:p>
        </p:txBody>
      </p:sp>
      <p:sp>
        <p:nvSpPr>
          <p:cNvPr id="4" name="Slide Number Placeholder 3">
            <a:extLst>
              <a:ext uri="{FF2B5EF4-FFF2-40B4-BE49-F238E27FC236}">
                <a16:creationId xmlns:a16="http://schemas.microsoft.com/office/drawing/2014/main" id="{4A56CDC9-EBE4-7485-9A87-B7497E831169}"/>
              </a:ext>
            </a:extLst>
          </p:cNvPr>
          <p:cNvSpPr>
            <a:spLocks noGrp="1"/>
          </p:cNvSpPr>
          <p:nvPr>
            <p:ph type="sldNum" sz="quarter" idx="12"/>
          </p:nvPr>
        </p:nvSpPr>
        <p:spPr/>
        <p:txBody>
          <a:bodyPr/>
          <a:lstStyle/>
          <a:p>
            <a:fld id="{A20375E0-EDBF-3141-92D4-38A8AD37CDF6}" type="slidenum">
              <a:rPr lang="en-US" smtClean="0"/>
              <a:pPr/>
              <a:t>18</a:t>
            </a:fld>
            <a:endParaRPr lang="en-US" dirty="0"/>
          </a:p>
        </p:txBody>
      </p:sp>
      <p:sp>
        <p:nvSpPr>
          <p:cNvPr id="5" name="Text Placeholder 4">
            <a:extLst>
              <a:ext uri="{FF2B5EF4-FFF2-40B4-BE49-F238E27FC236}">
                <a16:creationId xmlns:a16="http://schemas.microsoft.com/office/drawing/2014/main" id="{8817E663-8103-8A2E-850F-25D3522F35FE}"/>
              </a:ext>
            </a:extLst>
          </p:cNvPr>
          <p:cNvSpPr>
            <a:spLocks noGrp="1"/>
          </p:cNvSpPr>
          <p:nvPr>
            <p:ph type="body" sz="quarter" idx="13"/>
          </p:nvPr>
        </p:nvSpPr>
        <p:spPr>
          <a:xfrm>
            <a:off x="408132" y="725949"/>
            <a:ext cx="11375736" cy="1024313"/>
          </a:xfrm>
        </p:spPr>
        <p:txBody>
          <a:bodyPr>
            <a:normAutofit lnSpcReduction="10000"/>
          </a:bodyPr>
          <a:lstStyle/>
          <a:p>
            <a:pPr>
              <a:lnSpc>
                <a:spcPct val="110000"/>
              </a:lnSpc>
            </a:pPr>
            <a:r>
              <a:rPr lang="en-US" dirty="0"/>
              <a:t>Regardless of formal curriculum, 7-in-10 administrators say climate change is being taught in their school or district, but fewer than 4-in-10 Teachers say they are personally teaching it, and it’s mostly Middle and High School science teachers.</a:t>
            </a:r>
          </a:p>
        </p:txBody>
      </p:sp>
      <p:graphicFrame>
        <p:nvGraphicFramePr>
          <p:cNvPr id="8" name="Chart 7">
            <a:extLst>
              <a:ext uri="{FF2B5EF4-FFF2-40B4-BE49-F238E27FC236}">
                <a16:creationId xmlns:a16="http://schemas.microsoft.com/office/drawing/2014/main" id="{EA2EC05F-9760-1F99-A40F-EA9FB8B5AF5A}"/>
              </a:ext>
            </a:extLst>
          </p:cNvPr>
          <p:cNvGraphicFramePr/>
          <p:nvPr>
            <p:extLst>
              <p:ext uri="{D42A27DB-BD31-4B8C-83A1-F6EECF244321}">
                <p14:modId xmlns:p14="http://schemas.microsoft.com/office/powerpoint/2010/main" val="495443319"/>
              </p:ext>
            </p:extLst>
          </p:nvPr>
        </p:nvGraphicFramePr>
        <p:xfrm>
          <a:off x="6743024" y="1750262"/>
          <a:ext cx="4057001" cy="4191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580DC47-3ADD-0AB8-ED74-0F9CA953137C}"/>
              </a:ext>
            </a:extLst>
          </p:cNvPr>
          <p:cNvGraphicFramePr/>
          <p:nvPr/>
        </p:nvGraphicFramePr>
        <p:xfrm>
          <a:off x="3179585" y="2179034"/>
          <a:ext cx="3338328" cy="264837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4401F77F-B757-3DF7-A6FF-789243813C97}"/>
              </a:ext>
            </a:extLst>
          </p:cNvPr>
          <p:cNvSpPr txBox="1"/>
          <p:nvPr/>
        </p:nvSpPr>
        <p:spPr>
          <a:xfrm>
            <a:off x="4184290" y="2953937"/>
            <a:ext cx="1388522" cy="1169551"/>
          </a:xfrm>
          <a:prstGeom prst="rect">
            <a:avLst/>
          </a:prstGeom>
          <a:noFill/>
        </p:spPr>
        <p:txBody>
          <a:bodyPr wrap="none" rtlCol="0">
            <a:spAutoFit/>
          </a:bodyPr>
          <a:lstStyle/>
          <a:p>
            <a:pPr algn="ctr"/>
            <a:r>
              <a:rPr lang="en-US" sz="2800" b="1" dirty="0">
                <a:solidFill>
                  <a:schemeClr val="accent6"/>
                </a:solidFill>
              </a:rPr>
              <a:t>39%</a:t>
            </a:r>
            <a:r>
              <a:rPr lang="en-US" sz="2800" dirty="0"/>
              <a:t> </a:t>
            </a:r>
          </a:p>
          <a:p>
            <a:pPr algn="ctr"/>
            <a:r>
              <a:rPr lang="en-US" sz="1400" dirty="0"/>
              <a:t>say they are </a:t>
            </a:r>
          </a:p>
          <a:p>
            <a:pPr algn="ctr"/>
            <a:r>
              <a:rPr lang="en-US" sz="1400" dirty="0"/>
              <a:t>teaching </a:t>
            </a:r>
          </a:p>
          <a:p>
            <a:pPr algn="ctr"/>
            <a:r>
              <a:rPr lang="en-US" sz="1400" dirty="0"/>
              <a:t>climate change</a:t>
            </a:r>
          </a:p>
        </p:txBody>
      </p:sp>
      <p:graphicFrame>
        <p:nvGraphicFramePr>
          <p:cNvPr id="14" name="Chart 13">
            <a:extLst>
              <a:ext uri="{FF2B5EF4-FFF2-40B4-BE49-F238E27FC236}">
                <a16:creationId xmlns:a16="http://schemas.microsoft.com/office/drawing/2014/main" id="{C63EACBA-975E-BB51-E769-893290CE2170}"/>
              </a:ext>
            </a:extLst>
          </p:cNvPr>
          <p:cNvGraphicFramePr/>
          <p:nvPr/>
        </p:nvGraphicFramePr>
        <p:xfrm>
          <a:off x="395847" y="2179034"/>
          <a:ext cx="3338328" cy="264837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3A2B71C2-CFDE-B9E6-D707-7D77CDB2BDE8}"/>
              </a:ext>
            </a:extLst>
          </p:cNvPr>
          <p:cNvSpPr txBox="1"/>
          <p:nvPr/>
        </p:nvSpPr>
        <p:spPr>
          <a:xfrm>
            <a:off x="1159268" y="3016466"/>
            <a:ext cx="1777624" cy="1169551"/>
          </a:xfrm>
          <a:prstGeom prst="rect">
            <a:avLst/>
          </a:prstGeom>
          <a:noFill/>
        </p:spPr>
        <p:txBody>
          <a:bodyPr wrap="square" rtlCol="0">
            <a:spAutoFit/>
          </a:bodyPr>
          <a:lstStyle/>
          <a:p>
            <a:pPr algn="ctr"/>
            <a:r>
              <a:rPr lang="en-US" sz="2800" b="1" dirty="0">
                <a:solidFill>
                  <a:schemeClr val="tx2"/>
                </a:solidFill>
              </a:rPr>
              <a:t>73% </a:t>
            </a:r>
          </a:p>
          <a:p>
            <a:pPr algn="ctr"/>
            <a:r>
              <a:rPr lang="en-US" sz="1400" dirty="0"/>
              <a:t>say its taught in their school, </a:t>
            </a:r>
          </a:p>
          <a:p>
            <a:pPr algn="ctr"/>
            <a:r>
              <a:rPr lang="en-US" sz="1400" dirty="0"/>
              <a:t>district, or state</a:t>
            </a:r>
          </a:p>
        </p:txBody>
      </p:sp>
      <p:sp>
        <p:nvSpPr>
          <p:cNvPr id="7" name="TextBox 6">
            <a:extLst>
              <a:ext uri="{FF2B5EF4-FFF2-40B4-BE49-F238E27FC236}">
                <a16:creationId xmlns:a16="http://schemas.microsoft.com/office/drawing/2014/main" id="{72FE5890-B379-D5F8-FF75-5993F9A3DB7D}"/>
              </a:ext>
            </a:extLst>
          </p:cNvPr>
          <p:cNvSpPr txBox="1"/>
          <p:nvPr/>
        </p:nvSpPr>
        <p:spPr>
          <a:xfrm>
            <a:off x="8011053" y="2320765"/>
            <a:ext cx="1608133" cy="276999"/>
          </a:xfrm>
          <a:prstGeom prst="rect">
            <a:avLst/>
          </a:prstGeom>
          <a:noFill/>
        </p:spPr>
        <p:txBody>
          <a:bodyPr wrap="none" rtlCol="0">
            <a:spAutoFit/>
          </a:bodyPr>
          <a:lstStyle/>
          <a:p>
            <a:r>
              <a:rPr lang="en-US" sz="1200" i="1" dirty="0"/>
              <a:t>among teachers only</a:t>
            </a:r>
          </a:p>
        </p:txBody>
      </p:sp>
      <p:sp>
        <p:nvSpPr>
          <p:cNvPr id="6" name="TextBox 5">
            <a:extLst>
              <a:ext uri="{FF2B5EF4-FFF2-40B4-BE49-F238E27FC236}">
                <a16:creationId xmlns:a16="http://schemas.microsoft.com/office/drawing/2014/main" id="{AFDC8179-DCE3-8D62-4EED-B7190ED25872}"/>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163835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E0AB87-6D7A-3B7B-3848-7E28E004CB04}"/>
              </a:ext>
            </a:extLst>
          </p:cNvPr>
          <p:cNvSpPr/>
          <p:nvPr/>
        </p:nvSpPr>
        <p:spPr>
          <a:xfrm>
            <a:off x="2301764" y="2508575"/>
            <a:ext cx="3933935" cy="31981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749070C5-BB55-2FD8-93B7-6159F2B6B0F7}"/>
              </a:ext>
            </a:extLst>
          </p:cNvPr>
          <p:cNvGraphicFramePr/>
          <p:nvPr>
            <p:extLst>
              <p:ext uri="{D42A27DB-BD31-4B8C-83A1-F6EECF244321}">
                <p14:modId xmlns:p14="http://schemas.microsoft.com/office/powerpoint/2010/main" val="2283746"/>
              </p:ext>
            </p:extLst>
          </p:nvPr>
        </p:nvGraphicFramePr>
        <p:xfrm>
          <a:off x="1096021" y="2051125"/>
          <a:ext cx="9999955" cy="46288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DA38737-4026-4772-C4A2-4CC9C4622A2A}"/>
              </a:ext>
            </a:extLst>
          </p:cNvPr>
          <p:cNvSpPr>
            <a:spLocks noGrp="1"/>
          </p:cNvSpPr>
          <p:nvPr>
            <p:ph type="title"/>
          </p:nvPr>
        </p:nvSpPr>
        <p:spPr>
          <a:xfrm>
            <a:off x="422564" y="567213"/>
            <a:ext cx="11376146" cy="550615"/>
          </a:xfrm>
        </p:spPr>
        <p:txBody>
          <a:bodyPr/>
          <a:lstStyle/>
          <a:p>
            <a:r>
              <a:rPr lang="en-US" sz="2800" dirty="0"/>
              <a:t>Climate Change Education, When Happening, Is Concentrated at the Middle and Early High School Grades, Leaving A Big Gap for Younger Students and Those About to Graduate</a:t>
            </a:r>
          </a:p>
        </p:txBody>
      </p:sp>
      <p:sp>
        <p:nvSpPr>
          <p:cNvPr id="4" name="Slide Number Placeholder 3">
            <a:extLst>
              <a:ext uri="{FF2B5EF4-FFF2-40B4-BE49-F238E27FC236}">
                <a16:creationId xmlns:a16="http://schemas.microsoft.com/office/drawing/2014/main" id="{4A56CDC9-EBE4-7485-9A87-B7497E831169}"/>
              </a:ext>
            </a:extLst>
          </p:cNvPr>
          <p:cNvSpPr>
            <a:spLocks noGrp="1"/>
          </p:cNvSpPr>
          <p:nvPr>
            <p:ph type="sldNum" sz="quarter" idx="12"/>
          </p:nvPr>
        </p:nvSpPr>
        <p:spPr/>
        <p:txBody>
          <a:bodyPr/>
          <a:lstStyle/>
          <a:p>
            <a:fld id="{A20375E0-EDBF-3141-92D4-38A8AD37CDF6}" type="slidenum">
              <a:rPr lang="en-US" smtClean="0"/>
              <a:pPr/>
              <a:t>19</a:t>
            </a:fld>
            <a:endParaRPr lang="en-US" dirty="0"/>
          </a:p>
        </p:txBody>
      </p:sp>
      <p:sp>
        <p:nvSpPr>
          <p:cNvPr id="6" name="TextBox 5">
            <a:extLst>
              <a:ext uri="{FF2B5EF4-FFF2-40B4-BE49-F238E27FC236}">
                <a16:creationId xmlns:a16="http://schemas.microsoft.com/office/drawing/2014/main" id="{AFDC8179-DCE3-8D62-4EED-B7190ED25872}"/>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394156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8AD6-55C8-D89A-90AE-17F62BC8B732}"/>
              </a:ext>
            </a:extLst>
          </p:cNvPr>
          <p:cNvSpPr>
            <a:spLocks noGrp="1"/>
          </p:cNvSpPr>
          <p:nvPr>
            <p:ph type="sldNum" sz="quarter" idx="12"/>
          </p:nvPr>
        </p:nvSpPr>
        <p:spPr/>
        <p:txBody>
          <a:bodyPr/>
          <a:lstStyle/>
          <a:p>
            <a:fld id="{A20375E0-EDBF-3141-92D4-38A8AD37CDF6}" type="slidenum">
              <a:rPr lang="en-US" smtClean="0"/>
              <a:pPr/>
              <a:t>2</a:t>
            </a:fld>
            <a:endParaRPr lang="en-US" dirty="0"/>
          </a:p>
        </p:txBody>
      </p:sp>
      <p:sp>
        <p:nvSpPr>
          <p:cNvPr id="6" name="Isosceles Triangle 5">
            <a:extLst>
              <a:ext uri="{FF2B5EF4-FFF2-40B4-BE49-F238E27FC236}">
                <a16:creationId xmlns:a16="http://schemas.microsoft.com/office/drawing/2014/main" id="{2EA3FB38-ED1F-6C54-F937-3E5C7D2DCE8A}"/>
              </a:ext>
            </a:extLst>
          </p:cNvPr>
          <p:cNvSpPr/>
          <p:nvPr/>
        </p:nvSpPr>
        <p:spPr>
          <a:xfrm rot="5400000">
            <a:off x="3950388" y="3030357"/>
            <a:ext cx="3193643" cy="7972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4EA1A6F-0235-8688-BFC2-96AD68020FE2}"/>
              </a:ext>
            </a:extLst>
          </p:cNvPr>
          <p:cNvSpPr txBox="1">
            <a:spLocks/>
          </p:cNvSpPr>
          <p:nvPr/>
        </p:nvSpPr>
        <p:spPr>
          <a:xfrm>
            <a:off x="422564" y="157308"/>
            <a:ext cx="3009814" cy="550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a:t>Methodology</a:t>
            </a:r>
          </a:p>
        </p:txBody>
      </p:sp>
      <p:sp>
        <p:nvSpPr>
          <p:cNvPr id="8" name="Content Placeholder 2">
            <a:extLst>
              <a:ext uri="{FF2B5EF4-FFF2-40B4-BE49-F238E27FC236}">
                <a16:creationId xmlns:a16="http://schemas.microsoft.com/office/drawing/2014/main" id="{AC725DD2-0B89-85FA-3A42-80392569EC9D}"/>
              </a:ext>
            </a:extLst>
          </p:cNvPr>
          <p:cNvSpPr txBox="1">
            <a:spLocks/>
          </p:cNvSpPr>
          <p:nvPr/>
        </p:nvSpPr>
        <p:spPr>
          <a:xfrm>
            <a:off x="422564" y="1253331"/>
            <a:ext cx="465393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solidFill>
                  <a:schemeClr val="bg2">
                    <a:lumMod val="25000"/>
                  </a:schemeClr>
                </a:solidFill>
              </a:rPr>
              <a:t>National Survey of K-12 Public School Educators (n=812)</a:t>
            </a:r>
          </a:p>
          <a:p>
            <a:pPr lvl="1">
              <a:lnSpc>
                <a:spcPct val="100000"/>
              </a:lnSpc>
            </a:pPr>
            <a:r>
              <a:rPr lang="en-US" sz="2000" dirty="0">
                <a:solidFill>
                  <a:schemeClr val="bg2">
                    <a:lumMod val="25000"/>
                  </a:schemeClr>
                </a:solidFill>
              </a:rPr>
              <a:t>707 Teachers</a:t>
            </a:r>
          </a:p>
          <a:p>
            <a:pPr lvl="1">
              <a:lnSpc>
                <a:spcPct val="100000"/>
              </a:lnSpc>
            </a:pPr>
            <a:r>
              <a:rPr lang="en-US" sz="2000" dirty="0">
                <a:solidFill>
                  <a:schemeClr val="bg2">
                    <a:lumMod val="25000"/>
                  </a:schemeClr>
                </a:solidFill>
              </a:rPr>
              <a:t>105 School/District/State Administrators	</a:t>
            </a:r>
          </a:p>
          <a:p>
            <a:pPr>
              <a:lnSpc>
                <a:spcPct val="100000"/>
              </a:lnSpc>
            </a:pPr>
            <a:r>
              <a:rPr lang="en-US" sz="2000" dirty="0">
                <a:solidFill>
                  <a:schemeClr val="bg2">
                    <a:lumMod val="25000"/>
                  </a:schemeClr>
                </a:solidFill>
              </a:rPr>
              <a:t>Data collected August 8-27, 2022</a:t>
            </a:r>
          </a:p>
          <a:p>
            <a:pPr>
              <a:lnSpc>
                <a:spcPct val="100000"/>
              </a:lnSpc>
            </a:pPr>
            <a:r>
              <a:rPr lang="en-US" sz="2000" dirty="0">
                <a:effectLst/>
              </a:rPr>
              <a:t>Recruited through an online non-probability sample. To ensure the survey is representative, </a:t>
            </a:r>
            <a:r>
              <a:rPr lang="en-US" sz="2000" dirty="0"/>
              <a:t>q</a:t>
            </a:r>
            <a:r>
              <a:rPr lang="en-US" sz="2000" dirty="0">
                <a:effectLst/>
              </a:rPr>
              <a:t>uotas were set to control for </a:t>
            </a:r>
            <a:r>
              <a:rPr lang="en-US" sz="2000" dirty="0"/>
              <a:t>sample distributions by </a:t>
            </a:r>
            <a:r>
              <a:rPr lang="en-US" sz="2000" dirty="0">
                <a:effectLst/>
              </a:rPr>
              <a:t>key demographics, geography, school type, grade levels and  subjects taught, etc.</a:t>
            </a:r>
          </a:p>
        </p:txBody>
      </p:sp>
      <p:graphicFrame>
        <p:nvGraphicFramePr>
          <p:cNvPr id="12" name="Table 12">
            <a:extLst>
              <a:ext uri="{FF2B5EF4-FFF2-40B4-BE49-F238E27FC236}">
                <a16:creationId xmlns:a16="http://schemas.microsoft.com/office/drawing/2014/main" id="{A04BC8CE-7EF1-F958-5DD0-9DC012BB0FBD}"/>
              </a:ext>
            </a:extLst>
          </p:cNvPr>
          <p:cNvGraphicFramePr>
            <a:graphicFrameLocks noGrp="1"/>
          </p:cNvGraphicFramePr>
          <p:nvPr>
            <p:extLst>
              <p:ext uri="{D42A27DB-BD31-4B8C-83A1-F6EECF244321}">
                <p14:modId xmlns:p14="http://schemas.microsoft.com/office/powerpoint/2010/main" val="1895215062"/>
              </p:ext>
            </p:extLst>
          </p:nvPr>
        </p:nvGraphicFramePr>
        <p:xfrm>
          <a:off x="6246150" y="4396673"/>
          <a:ext cx="4476906" cy="1939290"/>
        </p:xfrm>
        <a:graphic>
          <a:graphicData uri="http://schemas.openxmlformats.org/drawingml/2006/table">
            <a:tbl>
              <a:tblPr firstRow="1" bandRow="1">
                <a:tableStyleId>{72833802-FEF1-4C79-8D5D-14CF1EAF98D9}</a:tableStyleId>
              </a:tblPr>
              <a:tblGrid>
                <a:gridCol w="2976930">
                  <a:extLst>
                    <a:ext uri="{9D8B030D-6E8A-4147-A177-3AD203B41FA5}">
                      <a16:colId xmlns:a16="http://schemas.microsoft.com/office/drawing/2014/main" val="2562357927"/>
                    </a:ext>
                  </a:extLst>
                </a:gridCol>
                <a:gridCol w="1499976">
                  <a:extLst>
                    <a:ext uri="{9D8B030D-6E8A-4147-A177-3AD203B41FA5}">
                      <a16:colId xmlns:a16="http://schemas.microsoft.com/office/drawing/2014/main" val="1322035257"/>
                    </a:ext>
                  </a:extLst>
                </a:gridCol>
              </a:tblGrid>
              <a:tr h="244681">
                <a:tc>
                  <a:txBody>
                    <a:bodyPr/>
                    <a:lstStyle/>
                    <a:p>
                      <a:pPr algn="ctr"/>
                      <a:r>
                        <a:rPr lang="en-US" sz="1200" dirty="0"/>
                        <a:t>Administrator Type</a:t>
                      </a:r>
                      <a:endParaRPr lang="en-US" sz="1200" dirty="0">
                        <a:latin typeface="+mn-lt"/>
                      </a:endParaRPr>
                    </a:p>
                  </a:txBody>
                  <a:tcPr anchor="ctr"/>
                </a:tc>
                <a:tc>
                  <a:txBody>
                    <a:bodyPr/>
                    <a:lstStyle/>
                    <a:p>
                      <a:pPr algn="ctr"/>
                      <a:r>
                        <a:rPr lang="en-US" sz="1200" dirty="0"/>
                        <a:t>N Size</a:t>
                      </a:r>
                      <a:endParaRPr lang="en-US" sz="1200" dirty="0">
                        <a:latin typeface="+mn-lt"/>
                      </a:endParaRPr>
                    </a:p>
                  </a:txBody>
                  <a:tcPr anchor="ctr"/>
                </a:tc>
                <a:extLst>
                  <a:ext uri="{0D108BD9-81ED-4DB2-BD59-A6C34878D82A}">
                    <a16:rowId xmlns:a16="http://schemas.microsoft.com/office/drawing/2014/main" val="1770034505"/>
                  </a:ext>
                </a:extLst>
              </a:tr>
              <a:tr h="244681">
                <a:tc>
                  <a:txBody>
                    <a:bodyPr/>
                    <a:lstStyle/>
                    <a:p>
                      <a:pPr algn="l" fontAlgn="ctr"/>
                      <a:r>
                        <a:rPr lang="en-US" sz="1200" b="0" u="none" strike="noStrike" dirty="0">
                          <a:solidFill>
                            <a:srgbClr val="000000"/>
                          </a:solidFill>
                          <a:effectLst/>
                        </a:rPr>
                        <a:t>Principal, Assistant Principal, or other school administrator</a:t>
                      </a:r>
                      <a:endParaRPr lang="en-US" sz="1200" b="0" i="0" u="none" strike="noStrike" dirty="0">
                        <a:solidFill>
                          <a:srgbClr val="000000"/>
                        </a:solidFill>
                        <a:effectLst/>
                        <a:latin typeface="+mn-lt"/>
                      </a:endParaRPr>
                    </a:p>
                  </a:txBody>
                  <a:tcPr marL="6350" marR="6350" marT="6350" marB="0" anchor="ctr"/>
                </a:tc>
                <a:tc>
                  <a:txBody>
                    <a:bodyPr/>
                    <a:lstStyle/>
                    <a:p>
                      <a:pPr algn="ctr"/>
                      <a:r>
                        <a:rPr lang="en-US" sz="1200" dirty="0"/>
                        <a:t>40</a:t>
                      </a:r>
                      <a:endParaRPr lang="en-US" sz="1200" dirty="0">
                        <a:latin typeface="+mn-lt"/>
                      </a:endParaRPr>
                    </a:p>
                  </a:txBody>
                  <a:tcPr anchor="ctr"/>
                </a:tc>
                <a:extLst>
                  <a:ext uri="{0D108BD9-81ED-4DB2-BD59-A6C34878D82A}">
                    <a16:rowId xmlns:a16="http://schemas.microsoft.com/office/drawing/2014/main" val="2744633858"/>
                  </a:ext>
                </a:extLst>
              </a:tr>
              <a:tr h="244681">
                <a:tc>
                  <a:txBody>
                    <a:bodyPr/>
                    <a:lstStyle/>
                    <a:p>
                      <a:pPr algn="l" fontAlgn="ctr"/>
                      <a:r>
                        <a:rPr lang="en-US" sz="1200" b="0" u="none" strike="noStrike" dirty="0">
                          <a:solidFill>
                            <a:srgbClr val="000000"/>
                          </a:solidFill>
                          <a:effectLst/>
                        </a:rPr>
                        <a:t>District Superintendent, Assistant Superintendent, Curriculum Director, or other district administrator</a:t>
                      </a:r>
                      <a:endParaRPr lang="en-US" sz="1200" b="0" i="0" u="none" strike="noStrike" dirty="0">
                        <a:solidFill>
                          <a:srgbClr val="000000"/>
                        </a:solidFill>
                        <a:effectLst/>
                        <a:latin typeface="+mn-lt"/>
                      </a:endParaRPr>
                    </a:p>
                  </a:txBody>
                  <a:tcPr marL="6350" marR="6350" marT="6350" marB="0" anchor="ctr"/>
                </a:tc>
                <a:tc>
                  <a:txBody>
                    <a:bodyPr/>
                    <a:lstStyle/>
                    <a:p>
                      <a:pPr algn="ctr"/>
                      <a:r>
                        <a:rPr lang="en-US" sz="1200" dirty="0"/>
                        <a:t>49</a:t>
                      </a:r>
                      <a:endParaRPr lang="en-US" sz="1200" dirty="0">
                        <a:latin typeface="+mn-lt"/>
                      </a:endParaRPr>
                    </a:p>
                  </a:txBody>
                  <a:tcPr anchor="ctr"/>
                </a:tc>
                <a:extLst>
                  <a:ext uri="{0D108BD9-81ED-4DB2-BD59-A6C34878D82A}">
                    <a16:rowId xmlns:a16="http://schemas.microsoft.com/office/drawing/2014/main" val="2675301592"/>
                  </a:ext>
                </a:extLst>
              </a:tr>
              <a:tr h="244681">
                <a:tc>
                  <a:txBody>
                    <a:bodyPr/>
                    <a:lstStyle/>
                    <a:p>
                      <a:pPr algn="l" fontAlgn="ctr"/>
                      <a:r>
                        <a:rPr lang="en-US" sz="1200" b="0" u="none" strike="noStrike" dirty="0">
                          <a:solidFill>
                            <a:srgbClr val="000000"/>
                          </a:solidFill>
                          <a:effectLst/>
                        </a:rPr>
                        <a:t>Chief State School Officer, Deputy/Associate Commission, or other administrator at State Education Association</a:t>
                      </a:r>
                      <a:endParaRPr lang="en-US" sz="1200" b="0" i="0" u="none" strike="noStrike" dirty="0">
                        <a:solidFill>
                          <a:srgbClr val="000000"/>
                        </a:solidFill>
                        <a:effectLst/>
                        <a:latin typeface="+mn-lt"/>
                      </a:endParaRPr>
                    </a:p>
                  </a:txBody>
                  <a:tcPr marL="6350" marR="6350" marT="6350" marB="0" anchor="ctr"/>
                </a:tc>
                <a:tc>
                  <a:txBody>
                    <a:bodyPr/>
                    <a:lstStyle/>
                    <a:p>
                      <a:pPr algn="ctr"/>
                      <a:r>
                        <a:rPr lang="en-US" sz="1200" dirty="0"/>
                        <a:t>16</a:t>
                      </a:r>
                      <a:endParaRPr lang="en-US" sz="1200" dirty="0">
                        <a:latin typeface="+mn-lt"/>
                      </a:endParaRPr>
                    </a:p>
                  </a:txBody>
                  <a:tcPr anchor="ctr"/>
                </a:tc>
                <a:extLst>
                  <a:ext uri="{0D108BD9-81ED-4DB2-BD59-A6C34878D82A}">
                    <a16:rowId xmlns:a16="http://schemas.microsoft.com/office/drawing/2014/main" val="3304863103"/>
                  </a:ext>
                </a:extLst>
              </a:tr>
            </a:tbl>
          </a:graphicData>
        </a:graphic>
      </p:graphicFrame>
      <p:graphicFrame>
        <p:nvGraphicFramePr>
          <p:cNvPr id="13" name="Table 12">
            <a:extLst>
              <a:ext uri="{FF2B5EF4-FFF2-40B4-BE49-F238E27FC236}">
                <a16:creationId xmlns:a16="http://schemas.microsoft.com/office/drawing/2014/main" id="{201BA005-3A42-6E56-98AC-D85771CEBA53}"/>
              </a:ext>
            </a:extLst>
          </p:cNvPr>
          <p:cNvGraphicFramePr>
            <a:graphicFrameLocks noGrp="1"/>
          </p:cNvGraphicFramePr>
          <p:nvPr>
            <p:extLst>
              <p:ext uri="{D42A27DB-BD31-4B8C-83A1-F6EECF244321}">
                <p14:modId xmlns:p14="http://schemas.microsoft.com/office/powerpoint/2010/main" val="816458364"/>
              </p:ext>
            </p:extLst>
          </p:nvPr>
        </p:nvGraphicFramePr>
        <p:xfrm>
          <a:off x="6246150" y="920004"/>
          <a:ext cx="4476906" cy="3207128"/>
        </p:xfrm>
        <a:graphic>
          <a:graphicData uri="http://schemas.openxmlformats.org/drawingml/2006/table">
            <a:tbl>
              <a:tblPr firstRow="1" bandRow="1">
                <a:tableStyleId>{69012ECD-51FC-41F1-AA8D-1B2483CD663E}</a:tableStyleId>
              </a:tblPr>
              <a:tblGrid>
                <a:gridCol w="2976930">
                  <a:extLst>
                    <a:ext uri="{9D8B030D-6E8A-4147-A177-3AD203B41FA5}">
                      <a16:colId xmlns:a16="http://schemas.microsoft.com/office/drawing/2014/main" val="2562357927"/>
                    </a:ext>
                  </a:extLst>
                </a:gridCol>
                <a:gridCol w="1499976">
                  <a:extLst>
                    <a:ext uri="{9D8B030D-6E8A-4147-A177-3AD203B41FA5}">
                      <a16:colId xmlns:a16="http://schemas.microsoft.com/office/drawing/2014/main" val="1322035257"/>
                    </a:ext>
                  </a:extLst>
                </a:gridCol>
              </a:tblGrid>
              <a:tr h="244681">
                <a:tc>
                  <a:txBody>
                    <a:bodyPr/>
                    <a:lstStyle/>
                    <a:p>
                      <a:pPr algn="ctr"/>
                      <a:r>
                        <a:rPr lang="en-US" sz="1200" dirty="0">
                          <a:solidFill>
                            <a:schemeClr val="tx1"/>
                          </a:solidFill>
                        </a:rPr>
                        <a:t>Teacher Setting &amp; Subject</a:t>
                      </a:r>
                    </a:p>
                    <a:p>
                      <a:pPr algn="ctr"/>
                      <a:r>
                        <a:rPr lang="en-US" sz="1000" dirty="0">
                          <a:solidFill>
                            <a:schemeClr val="tx1"/>
                          </a:solidFill>
                        </a:rPr>
                        <a:t>(multi-select accepted)</a:t>
                      </a:r>
                      <a:endParaRPr lang="en-US" sz="1000" i="1" dirty="0">
                        <a:solidFill>
                          <a:schemeClr val="tx1"/>
                        </a:solidFill>
                        <a:latin typeface="+mn-lt"/>
                      </a:endParaRPr>
                    </a:p>
                  </a:txBody>
                  <a:tcPr anchor="ctr"/>
                </a:tc>
                <a:tc>
                  <a:txBody>
                    <a:bodyPr/>
                    <a:lstStyle/>
                    <a:p>
                      <a:pPr algn="ctr"/>
                      <a:r>
                        <a:rPr lang="en-US" sz="1200" dirty="0">
                          <a:solidFill>
                            <a:schemeClr val="tx1"/>
                          </a:solidFill>
                        </a:rPr>
                        <a:t>N Size</a:t>
                      </a:r>
                      <a:endParaRPr lang="en-US" sz="1200" dirty="0">
                        <a:solidFill>
                          <a:schemeClr val="tx1"/>
                        </a:solidFill>
                        <a:latin typeface="+mn-lt"/>
                      </a:endParaRPr>
                    </a:p>
                  </a:txBody>
                  <a:tcPr anchor="ctr"/>
                </a:tc>
                <a:extLst>
                  <a:ext uri="{0D108BD9-81ED-4DB2-BD59-A6C34878D82A}">
                    <a16:rowId xmlns:a16="http://schemas.microsoft.com/office/drawing/2014/main" val="1770034505"/>
                  </a:ext>
                </a:extLst>
              </a:tr>
              <a:tr h="244681">
                <a:tc>
                  <a:txBody>
                    <a:bodyPr/>
                    <a:lstStyle/>
                    <a:p>
                      <a:pPr algn="l"/>
                      <a:r>
                        <a:rPr lang="en-US" sz="1200" dirty="0"/>
                        <a:t>Elementary</a:t>
                      </a:r>
                      <a:endParaRPr lang="en-US" sz="1200" dirty="0">
                        <a:latin typeface="+mn-lt"/>
                      </a:endParaRPr>
                    </a:p>
                  </a:txBody>
                  <a:tcPr anchor="ctr"/>
                </a:tc>
                <a:tc>
                  <a:txBody>
                    <a:bodyPr/>
                    <a:lstStyle/>
                    <a:p>
                      <a:pPr algn="ctr"/>
                      <a:r>
                        <a:rPr lang="en-US" sz="1200" dirty="0"/>
                        <a:t>266</a:t>
                      </a:r>
                      <a:endParaRPr lang="en-US" sz="1200" dirty="0">
                        <a:latin typeface="+mn-lt"/>
                      </a:endParaRPr>
                    </a:p>
                  </a:txBody>
                  <a:tcPr anchor="ctr"/>
                </a:tc>
                <a:extLst>
                  <a:ext uri="{0D108BD9-81ED-4DB2-BD59-A6C34878D82A}">
                    <a16:rowId xmlns:a16="http://schemas.microsoft.com/office/drawing/2014/main" val="2744633858"/>
                  </a:ext>
                </a:extLst>
              </a:tr>
              <a:tr h="244681">
                <a:tc>
                  <a:txBody>
                    <a:bodyPr/>
                    <a:lstStyle/>
                    <a:p>
                      <a:pPr algn="l"/>
                      <a:r>
                        <a:rPr lang="en-US" sz="1200" dirty="0"/>
                        <a:t>Middle School </a:t>
                      </a:r>
                      <a:endParaRPr lang="en-US" sz="1200" dirty="0">
                        <a:latin typeface="+mn-lt"/>
                      </a:endParaRPr>
                    </a:p>
                  </a:txBody>
                  <a:tcPr anchor="ctr"/>
                </a:tc>
                <a:tc>
                  <a:txBody>
                    <a:bodyPr/>
                    <a:lstStyle/>
                    <a:p>
                      <a:pPr algn="ctr"/>
                      <a:r>
                        <a:rPr lang="en-US" sz="1200" dirty="0"/>
                        <a:t>258</a:t>
                      </a:r>
                      <a:endParaRPr lang="en-US" sz="1200" dirty="0">
                        <a:latin typeface="+mn-lt"/>
                      </a:endParaRPr>
                    </a:p>
                  </a:txBody>
                  <a:tcPr anchor="ctr"/>
                </a:tc>
                <a:extLst>
                  <a:ext uri="{0D108BD9-81ED-4DB2-BD59-A6C34878D82A}">
                    <a16:rowId xmlns:a16="http://schemas.microsoft.com/office/drawing/2014/main" val="2675301592"/>
                  </a:ext>
                </a:extLst>
              </a:tr>
              <a:tr h="244681">
                <a:tc>
                  <a:txBody>
                    <a:bodyPr/>
                    <a:lstStyle/>
                    <a:p>
                      <a:pPr algn="l"/>
                      <a:r>
                        <a:rPr lang="en-US" sz="1200" dirty="0"/>
                        <a:t>High School</a:t>
                      </a:r>
                      <a:endParaRPr lang="en-US" sz="1200" dirty="0">
                        <a:latin typeface="+mn-lt"/>
                      </a:endParaRPr>
                    </a:p>
                  </a:txBody>
                  <a:tcPr anchor="ctr"/>
                </a:tc>
                <a:tc>
                  <a:txBody>
                    <a:bodyPr/>
                    <a:lstStyle/>
                    <a:p>
                      <a:pPr algn="ctr"/>
                      <a:r>
                        <a:rPr lang="en-US" sz="1200" dirty="0"/>
                        <a:t>304</a:t>
                      </a:r>
                      <a:endParaRPr lang="en-US" sz="1200" dirty="0">
                        <a:latin typeface="+mn-lt"/>
                      </a:endParaRPr>
                    </a:p>
                  </a:txBody>
                  <a:tcPr anchor="ctr"/>
                </a:tc>
                <a:extLst>
                  <a:ext uri="{0D108BD9-81ED-4DB2-BD59-A6C34878D82A}">
                    <a16:rowId xmlns:a16="http://schemas.microsoft.com/office/drawing/2014/main" val="3304863103"/>
                  </a:ext>
                </a:extLst>
              </a:tr>
              <a:tr h="244681">
                <a:tc>
                  <a:txBody>
                    <a:bodyPr/>
                    <a:lstStyle/>
                    <a:p>
                      <a:pPr algn="l" fontAlgn="ctr"/>
                      <a:r>
                        <a:rPr lang="en-US" sz="1200" b="0" u="none" strike="noStrike" dirty="0">
                          <a:solidFill>
                            <a:srgbClr val="000000"/>
                          </a:solidFill>
                          <a:effectLst/>
                        </a:rPr>
                        <a:t>Science</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219</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2169861576"/>
                  </a:ext>
                </a:extLst>
              </a:tr>
              <a:tr h="244681">
                <a:tc>
                  <a:txBody>
                    <a:bodyPr/>
                    <a:lstStyle/>
                    <a:p>
                      <a:pPr algn="l" fontAlgn="ctr"/>
                      <a:r>
                        <a:rPr lang="en-US" sz="1200" b="0" u="none" strike="noStrike" dirty="0">
                          <a:solidFill>
                            <a:srgbClr val="000000"/>
                          </a:solidFill>
                          <a:effectLst/>
                        </a:rPr>
                        <a:t>Math</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297</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4235474455"/>
                  </a:ext>
                </a:extLst>
              </a:tr>
              <a:tr h="244681">
                <a:tc>
                  <a:txBody>
                    <a:bodyPr/>
                    <a:lstStyle/>
                    <a:p>
                      <a:pPr algn="l" fontAlgn="ctr"/>
                      <a:r>
                        <a:rPr lang="en-US" sz="1200" b="0" u="none" strike="noStrike" dirty="0">
                          <a:solidFill>
                            <a:srgbClr val="000000"/>
                          </a:solidFill>
                          <a:effectLst/>
                        </a:rPr>
                        <a:t>Social Studies/History</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269</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2804432853"/>
                  </a:ext>
                </a:extLst>
              </a:tr>
              <a:tr h="244681">
                <a:tc>
                  <a:txBody>
                    <a:bodyPr/>
                    <a:lstStyle/>
                    <a:p>
                      <a:pPr algn="l" fontAlgn="ctr"/>
                      <a:r>
                        <a:rPr lang="en-US" sz="1200" b="0" u="none" strike="noStrike" dirty="0">
                          <a:solidFill>
                            <a:srgbClr val="000000"/>
                          </a:solidFill>
                          <a:effectLst/>
                        </a:rPr>
                        <a:t>English/Language Arts</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354</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3598932215"/>
                  </a:ext>
                </a:extLst>
              </a:tr>
              <a:tr h="244681">
                <a:tc>
                  <a:txBody>
                    <a:bodyPr/>
                    <a:lstStyle/>
                    <a:p>
                      <a:pPr algn="l" fontAlgn="ctr"/>
                      <a:r>
                        <a:rPr lang="en-US" sz="1200" b="0" u="none" strike="noStrike" dirty="0">
                          <a:solidFill>
                            <a:srgbClr val="000000"/>
                          </a:solidFill>
                          <a:effectLst/>
                        </a:rPr>
                        <a:t>Foreign language</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35</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859226452"/>
                  </a:ext>
                </a:extLst>
              </a:tr>
              <a:tr h="244681">
                <a:tc>
                  <a:txBody>
                    <a:bodyPr/>
                    <a:lstStyle/>
                    <a:p>
                      <a:pPr algn="l" fontAlgn="ctr"/>
                      <a:r>
                        <a:rPr lang="en-US" sz="1200" b="0" u="none" strike="noStrike" dirty="0">
                          <a:solidFill>
                            <a:srgbClr val="000000"/>
                          </a:solidFill>
                          <a:effectLst/>
                        </a:rPr>
                        <a:t>Health/Physical Education</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49</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2237260113"/>
                  </a:ext>
                </a:extLst>
              </a:tr>
              <a:tr h="244681">
                <a:tc>
                  <a:txBody>
                    <a:bodyPr/>
                    <a:lstStyle/>
                    <a:p>
                      <a:pPr algn="l" fontAlgn="ctr"/>
                      <a:r>
                        <a:rPr lang="en-US" sz="1200" b="0" u="none" strike="noStrike" dirty="0">
                          <a:solidFill>
                            <a:srgbClr val="000000"/>
                          </a:solidFill>
                          <a:effectLst/>
                        </a:rPr>
                        <a:t>Electives (e.g., art, music, drama)</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92</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902705777"/>
                  </a:ext>
                </a:extLst>
              </a:tr>
              <a:tr h="244681">
                <a:tc>
                  <a:txBody>
                    <a:bodyPr/>
                    <a:lstStyle/>
                    <a:p>
                      <a:pPr algn="l" fontAlgn="ctr"/>
                      <a:r>
                        <a:rPr lang="en-US" sz="1200" b="0" u="none" strike="noStrike" dirty="0">
                          <a:solidFill>
                            <a:srgbClr val="000000"/>
                          </a:solidFill>
                          <a:effectLst/>
                        </a:rPr>
                        <a:t>Other (please specify)</a:t>
                      </a:r>
                      <a:endParaRPr lang="en-US" sz="1200" b="0" i="0" u="none" strike="noStrike" dirty="0">
                        <a:solidFill>
                          <a:srgbClr val="000000"/>
                        </a:solidFill>
                        <a:effectLst/>
                        <a:latin typeface="+mn-lt"/>
                      </a:endParaRPr>
                    </a:p>
                  </a:txBody>
                  <a:tcPr marL="6350" marR="6350" marT="6350" marB="0" anchor="ctr"/>
                </a:tc>
                <a:tc>
                  <a:txBody>
                    <a:bodyPr/>
                    <a:lstStyle/>
                    <a:p>
                      <a:pPr marL="0" algn="ctr" defTabSz="914400" rtl="0" eaLnBrk="1" fontAlgn="b" latinLnBrk="0" hangingPunct="1"/>
                      <a:r>
                        <a:rPr lang="en-US" sz="1200" kern="1200" dirty="0">
                          <a:solidFill>
                            <a:schemeClr val="dk1"/>
                          </a:solidFill>
                        </a:rPr>
                        <a:t>35</a:t>
                      </a:r>
                      <a:endParaRPr lang="en-US" sz="12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4245843553"/>
                  </a:ext>
                </a:extLst>
              </a:tr>
            </a:tbl>
          </a:graphicData>
        </a:graphic>
      </p:graphicFrame>
    </p:spTree>
    <p:extLst>
      <p:ext uri="{BB962C8B-B14F-4D97-AF65-F5344CB8AC3E}">
        <p14:creationId xmlns:p14="http://schemas.microsoft.com/office/powerpoint/2010/main" val="259806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E0AB87-6D7A-3B7B-3848-7E28E004CB04}"/>
              </a:ext>
            </a:extLst>
          </p:cNvPr>
          <p:cNvSpPr/>
          <p:nvPr/>
        </p:nvSpPr>
        <p:spPr>
          <a:xfrm>
            <a:off x="2240804" y="2097868"/>
            <a:ext cx="3933935" cy="31981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749070C5-BB55-2FD8-93B7-6159F2B6B0F7}"/>
              </a:ext>
            </a:extLst>
          </p:cNvPr>
          <p:cNvGraphicFramePr/>
          <p:nvPr>
            <p:extLst>
              <p:ext uri="{D42A27DB-BD31-4B8C-83A1-F6EECF244321}">
                <p14:modId xmlns:p14="http://schemas.microsoft.com/office/powerpoint/2010/main" val="3814623095"/>
              </p:ext>
            </p:extLst>
          </p:nvPr>
        </p:nvGraphicFramePr>
        <p:xfrm>
          <a:off x="1035061" y="1640418"/>
          <a:ext cx="9999955" cy="46288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DA38737-4026-4772-C4A2-4CC9C4622A2A}"/>
              </a:ext>
            </a:extLst>
          </p:cNvPr>
          <p:cNvSpPr>
            <a:spLocks noGrp="1"/>
          </p:cNvSpPr>
          <p:nvPr>
            <p:ph type="title"/>
          </p:nvPr>
        </p:nvSpPr>
        <p:spPr>
          <a:xfrm>
            <a:off x="422564" y="567213"/>
            <a:ext cx="11376146" cy="550615"/>
          </a:xfrm>
        </p:spPr>
        <p:txBody>
          <a:bodyPr anchor="b"/>
          <a:lstStyle/>
          <a:p>
            <a:r>
              <a:rPr lang="en-US" sz="2800" dirty="0"/>
              <a:t>At the Elementary School Level, Teachers and Administrators Have Different Perceptions of What Is Happening on the Ground</a:t>
            </a:r>
          </a:p>
        </p:txBody>
      </p:sp>
      <p:sp>
        <p:nvSpPr>
          <p:cNvPr id="4" name="Slide Number Placeholder 3">
            <a:extLst>
              <a:ext uri="{FF2B5EF4-FFF2-40B4-BE49-F238E27FC236}">
                <a16:creationId xmlns:a16="http://schemas.microsoft.com/office/drawing/2014/main" id="{4A56CDC9-EBE4-7485-9A87-B7497E831169}"/>
              </a:ext>
            </a:extLst>
          </p:cNvPr>
          <p:cNvSpPr>
            <a:spLocks noGrp="1"/>
          </p:cNvSpPr>
          <p:nvPr>
            <p:ph type="sldNum" sz="quarter" idx="12"/>
          </p:nvPr>
        </p:nvSpPr>
        <p:spPr/>
        <p:txBody>
          <a:bodyPr/>
          <a:lstStyle/>
          <a:p>
            <a:fld id="{A20375E0-EDBF-3141-92D4-38A8AD37CDF6}" type="slidenum">
              <a:rPr lang="en-US" smtClean="0"/>
              <a:pPr/>
              <a:t>20</a:t>
            </a:fld>
            <a:endParaRPr lang="en-US" dirty="0"/>
          </a:p>
        </p:txBody>
      </p:sp>
      <p:sp>
        <p:nvSpPr>
          <p:cNvPr id="6" name="TextBox 5">
            <a:extLst>
              <a:ext uri="{FF2B5EF4-FFF2-40B4-BE49-F238E27FC236}">
                <a16:creationId xmlns:a16="http://schemas.microsoft.com/office/drawing/2014/main" id="{AFDC8179-DCE3-8D62-4EED-B7190ED25872}"/>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396639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8737-4026-4772-C4A2-4CC9C4622A2A}"/>
              </a:ext>
            </a:extLst>
          </p:cNvPr>
          <p:cNvSpPr>
            <a:spLocks noGrp="1"/>
          </p:cNvSpPr>
          <p:nvPr>
            <p:ph type="title"/>
          </p:nvPr>
        </p:nvSpPr>
        <p:spPr/>
        <p:txBody>
          <a:bodyPr/>
          <a:lstStyle/>
          <a:p>
            <a:r>
              <a:rPr lang="en-US" dirty="0"/>
              <a:t>Teaching Climate Change Is Not Inter-Disciplinary</a:t>
            </a:r>
          </a:p>
        </p:txBody>
      </p:sp>
      <p:sp>
        <p:nvSpPr>
          <p:cNvPr id="4" name="Slide Number Placeholder 3">
            <a:extLst>
              <a:ext uri="{FF2B5EF4-FFF2-40B4-BE49-F238E27FC236}">
                <a16:creationId xmlns:a16="http://schemas.microsoft.com/office/drawing/2014/main" id="{4A56CDC9-EBE4-7485-9A87-B7497E831169}"/>
              </a:ext>
            </a:extLst>
          </p:cNvPr>
          <p:cNvSpPr>
            <a:spLocks noGrp="1"/>
          </p:cNvSpPr>
          <p:nvPr>
            <p:ph type="sldNum" sz="quarter" idx="12"/>
          </p:nvPr>
        </p:nvSpPr>
        <p:spPr/>
        <p:txBody>
          <a:bodyPr/>
          <a:lstStyle/>
          <a:p>
            <a:fld id="{A20375E0-EDBF-3141-92D4-38A8AD37CDF6}" type="slidenum">
              <a:rPr lang="en-US" smtClean="0"/>
              <a:pPr/>
              <a:t>21</a:t>
            </a:fld>
            <a:endParaRPr lang="en-US" dirty="0"/>
          </a:p>
        </p:txBody>
      </p:sp>
      <p:sp>
        <p:nvSpPr>
          <p:cNvPr id="5" name="Text Placeholder 4">
            <a:extLst>
              <a:ext uri="{FF2B5EF4-FFF2-40B4-BE49-F238E27FC236}">
                <a16:creationId xmlns:a16="http://schemas.microsoft.com/office/drawing/2014/main" id="{8817E663-8103-8A2E-850F-25D3522F35FE}"/>
              </a:ext>
            </a:extLst>
          </p:cNvPr>
          <p:cNvSpPr>
            <a:spLocks noGrp="1"/>
          </p:cNvSpPr>
          <p:nvPr>
            <p:ph type="body" sz="quarter" idx="13"/>
          </p:nvPr>
        </p:nvSpPr>
        <p:spPr>
          <a:xfrm>
            <a:off x="481116" y="629265"/>
            <a:ext cx="11375736" cy="900309"/>
          </a:xfrm>
        </p:spPr>
        <p:txBody>
          <a:bodyPr>
            <a:normAutofit/>
          </a:bodyPr>
          <a:lstStyle/>
          <a:p>
            <a:r>
              <a:rPr lang="en-US" dirty="0"/>
              <a:t>It is mostly happening in the Science classroom, but Teachers would like to see it integrated.</a:t>
            </a:r>
          </a:p>
        </p:txBody>
      </p:sp>
      <p:graphicFrame>
        <p:nvGraphicFramePr>
          <p:cNvPr id="12" name="Chart 11">
            <a:extLst>
              <a:ext uri="{FF2B5EF4-FFF2-40B4-BE49-F238E27FC236}">
                <a16:creationId xmlns:a16="http://schemas.microsoft.com/office/drawing/2014/main" id="{E70C5F83-FB5C-0B10-2EFB-2F7033AA4691}"/>
              </a:ext>
            </a:extLst>
          </p:cNvPr>
          <p:cNvGraphicFramePr/>
          <p:nvPr>
            <p:extLst>
              <p:ext uri="{D42A27DB-BD31-4B8C-83A1-F6EECF244321}">
                <p14:modId xmlns:p14="http://schemas.microsoft.com/office/powerpoint/2010/main" val="1143375246"/>
              </p:ext>
            </p:extLst>
          </p:nvPr>
        </p:nvGraphicFramePr>
        <p:xfrm>
          <a:off x="2429603" y="1369960"/>
          <a:ext cx="6300740" cy="47744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C1E53C-CA50-8F85-9F7B-4ADEF152BC3E}"/>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graphicFrame>
        <p:nvGraphicFramePr>
          <p:cNvPr id="10" name="Table 10">
            <a:extLst>
              <a:ext uri="{FF2B5EF4-FFF2-40B4-BE49-F238E27FC236}">
                <a16:creationId xmlns:a16="http://schemas.microsoft.com/office/drawing/2014/main" id="{6040A173-EC8A-79C2-B49D-7B6337F5C88F}"/>
              </a:ext>
            </a:extLst>
          </p:cNvPr>
          <p:cNvGraphicFramePr>
            <a:graphicFrameLocks noGrp="1"/>
          </p:cNvGraphicFramePr>
          <p:nvPr>
            <p:extLst>
              <p:ext uri="{D42A27DB-BD31-4B8C-83A1-F6EECF244321}">
                <p14:modId xmlns:p14="http://schemas.microsoft.com/office/powerpoint/2010/main" val="385382952"/>
              </p:ext>
            </p:extLst>
          </p:nvPr>
        </p:nvGraphicFramePr>
        <p:xfrm>
          <a:off x="481116" y="2328641"/>
          <a:ext cx="2292256" cy="2966720"/>
        </p:xfrm>
        <a:graphic>
          <a:graphicData uri="http://schemas.openxmlformats.org/drawingml/2006/table">
            <a:tbl>
              <a:tblPr firstRow="1" bandRow="1">
                <a:tableStyleId>{5C22544A-7EE6-4342-B048-85BDC9FD1C3A}</a:tableStyleId>
              </a:tblPr>
              <a:tblGrid>
                <a:gridCol w="1146128">
                  <a:extLst>
                    <a:ext uri="{9D8B030D-6E8A-4147-A177-3AD203B41FA5}">
                      <a16:colId xmlns:a16="http://schemas.microsoft.com/office/drawing/2014/main" val="1556769688"/>
                    </a:ext>
                  </a:extLst>
                </a:gridCol>
                <a:gridCol w="1146128">
                  <a:extLst>
                    <a:ext uri="{9D8B030D-6E8A-4147-A177-3AD203B41FA5}">
                      <a16:colId xmlns:a16="http://schemas.microsoft.com/office/drawing/2014/main" val="919574711"/>
                    </a:ext>
                  </a:extLst>
                </a:gridCol>
              </a:tblGrid>
              <a:tr h="327745">
                <a:tc gridSpan="2">
                  <a:txBody>
                    <a:bodyPr/>
                    <a:lstStyle/>
                    <a:p>
                      <a:pPr algn="ctr"/>
                      <a:r>
                        <a:rPr lang="en-US" sz="1400" dirty="0">
                          <a:solidFill>
                            <a:schemeClr val="tx1"/>
                          </a:solidFill>
                        </a:rPr>
                        <a:t>GRADE:</a:t>
                      </a:r>
                    </a:p>
                    <a:p>
                      <a:pPr algn="ctr"/>
                      <a:r>
                        <a:rPr lang="en-US" sz="1400" dirty="0">
                          <a:solidFill>
                            <a:schemeClr val="tx1"/>
                          </a:solidFill>
                        </a:rPr>
                        <a:t>School Integrates Climate Change Content Across Subjects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a:solidFill>
                            <a:schemeClr val="tx1"/>
                          </a:solidFill>
                        </a:rPr>
                        <a:t>among teachers only</a:t>
                      </a:r>
                    </a:p>
                  </a:txBody>
                  <a:tcPr/>
                </a:tc>
                <a:tc hMerge="1">
                  <a:txBody>
                    <a:bodyPr/>
                    <a:lstStyle/>
                    <a:p>
                      <a:endParaRPr lang="en-US" dirty="0"/>
                    </a:p>
                  </a:txBody>
                  <a:tcPr/>
                </a:tc>
                <a:extLst>
                  <a:ext uri="{0D108BD9-81ED-4DB2-BD59-A6C34878D82A}">
                    <a16:rowId xmlns:a16="http://schemas.microsoft.com/office/drawing/2014/main" val="167853540"/>
                  </a:ext>
                </a:extLst>
              </a:tr>
              <a:tr h="370840">
                <a:tc>
                  <a:txBody>
                    <a:bodyPr/>
                    <a:lstStyle/>
                    <a:p>
                      <a:r>
                        <a:rPr lang="en-US" sz="1400" dirty="0"/>
                        <a:t>A</a:t>
                      </a:r>
                    </a:p>
                  </a:txBody>
                  <a:tcPr/>
                </a:tc>
                <a:tc>
                  <a:txBody>
                    <a:bodyPr/>
                    <a:lstStyle/>
                    <a:p>
                      <a:pPr algn="ctr" fontAlgn="b"/>
                      <a:r>
                        <a:rPr lang="en-US" sz="1400" b="0" i="0" u="none" strike="noStrike" dirty="0">
                          <a:solidFill>
                            <a:srgbClr val="000000"/>
                          </a:solidFill>
                          <a:effectLst/>
                          <a:latin typeface="Arial" panose="020B0604020202020204" pitchFamily="34" charset="0"/>
                        </a:rPr>
                        <a:t>9%</a:t>
                      </a:r>
                    </a:p>
                  </a:txBody>
                  <a:tcPr marL="6350" marR="6350" marT="6350" marB="0" anchor="ctr"/>
                </a:tc>
                <a:extLst>
                  <a:ext uri="{0D108BD9-81ED-4DB2-BD59-A6C34878D82A}">
                    <a16:rowId xmlns:a16="http://schemas.microsoft.com/office/drawing/2014/main" val="260273147"/>
                  </a:ext>
                </a:extLst>
              </a:tr>
              <a:tr h="370840">
                <a:tc>
                  <a:txBody>
                    <a:bodyPr/>
                    <a:lstStyle/>
                    <a:p>
                      <a:r>
                        <a:rPr lang="en-US" sz="1400" dirty="0"/>
                        <a:t>B</a:t>
                      </a:r>
                    </a:p>
                  </a:txBody>
                  <a:tcPr/>
                </a:tc>
                <a:tc>
                  <a:txBody>
                    <a:bodyPr/>
                    <a:lstStyle/>
                    <a:p>
                      <a:pPr algn="ctr" fontAlgn="b"/>
                      <a:r>
                        <a:rPr lang="en-US" sz="1400" b="0"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3091293153"/>
                  </a:ext>
                </a:extLst>
              </a:tr>
              <a:tr h="370840">
                <a:tc>
                  <a:txBody>
                    <a:bodyPr/>
                    <a:lstStyle/>
                    <a:p>
                      <a:r>
                        <a:rPr lang="en-US" sz="1400" dirty="0"/>
                        <a:t>C</a:t>
                      </a:r>
                    </a:p>
                  </a:txBody>
                  <a:tcPr/>
                </a:tc>
                <a:tc>
                  <a:txBody>
                    <a:bodyPr/>
                    <a:lstStyle/>
                    <a:p>
                      <a:pPr algn="ctr" fontAlgn="b"/>
                      <a:r>
                        <a:rPr lang="en-US" sz="1400" b="0" i="0" u="none" strike="noStrike" dirty="0">
                          <a:solidFill>
                            <a:srgbClr val="000000"/>
                          </a:solidFill>
                          <a:effectLst/>
                          <a:latin typeface="Arial" panose="020B0604020202020204" pitchFamily="34" charset="0"/>
                        </a:rPr>
                        <a:t>22%</a:t>
                      </a:r>
                    </a:p>
                  </a:txBody>
                  <a:tcPr marL="6350" marR="6350" marT="6350" marB="0" anchor="ctr"/>
                </a:tc>
                <a:extLst>
                  <a:ext uri="{0D108BD9-81ED-4DB2-BD59-A6C34878D82A}">
                    <a16:rowId xmlns:a16="http://schemas.microsoft.com/office/drawing/2014/main" val="3283428097"/>
                  </a:ext>
                </a:extLst>
              </a:tr>
              <a:tr h="370840">
                <a:tc>
                  <a:txBody>
                    <a:bodyPr/>
                    <a:lstStyle/>
                    <a:p>
                      <a:r>
                        <a:rPr lang="en-US" sz="1400" b="1" dirty="0">
                          <a:solidFill>
                            <a:schemeClr val="accent6"/>
                          </a:solidFill>
                        </a:rPr>
                        <a:t>D/F</a:t>
                      </a:r>
                    </a:p>
                  </a:txBody>
                  <a:tcPr/>
                </a:tc>
                <a:tc>
                  <a:txBody>
                    <a:bodyPr/>
                    <a:lstStyle/>
                    <a:p>
                      <a:pPr algn="ctr" fontAlgn="b"/>
                      <a:r>
                        <a:rPr lang="en-US" sz="1400" b="1" i="0" u="none" strike="noStrike" dirty="0">
                          <a:solidFill>
                            <a:schemeClr val="accent6"/>
                          </a:solidFill>
                          <a:effectLst/>
                          <a:latin typeface="Arial" panose="020B0604020202020204" pitchFamily="34" charset="0"/>
                        </a:rPr>
                        <a:t>36%</a:t>
                      </a:r>
                    </a:p>
                  </a:txBody>
                  <a:tcPr marL="6350" marR="6350" marT="6350" marB="0" anchor="ctr"/>
                </a:tc>
                <a:extLst>
                  <a:ext uri="{0D108BD9-81ED-4DB2-BD59-A6C34878D82A}">
                    <a16:rowId xmlns:a16="http://schemas.microsoft.com/office/drawing/2014/main" val="1619528430"/>
                  </a:ext>
                </a:extLst>
              </a:tr>
              <a:tr h="370840">
                <a:tc>
                  <a:txBody>
                    <a:bodyPr/>
                    <a:lstStyle/>
                    <a:p>
                      <a:r>
                        <a:rPr lang="en-US" sz="1400" dirty="0"/>
                        <a:t>Not Sure</a:t>
                      </a:r>
                    </a:p>
                  </a:txBody>
                  <a:tcPr/>
                </a:tc>
                <a:tc>
                  <a:txBody>
                    <a:bodyPr/>
                    <a:lstStyle/>
                    <a:p>
                      <a:pPr algn="ctr" fontAlgn="b"/>
                      <a:r>
                        <a:rPr lang="en-US" sz="1400" b="0" i="0" u="none" strike="noStrike" dirty="0">
                          <a:solidFill>
                            <a:srgbClr val="000000"/>
                          </a:solidFill>
                          <a:effectLst/>
                          <a:latin typeface="Arial" panose="020B0604020202020204" pitchFamily="34" charset="0"/>
                        </a:rPr>
                        <a:t>16%</a:t>
                      </a:r>
                    </a:p>
                  </a:txBody>
                  <a:tcPr marL="6350" marR="6350" marT="6350" marB="0" anchor="ctr"/>
                </a:tc>
                <a:extLst>
                  <a:ext uri="{0D108BD9-81ED-4DB2-BD59-A6C34878D82A}">
                    <a16:rowId xmlns:a16="http://schemas.microsoft.com/office/drawing/2014/main" val="2921498446"/>
                  </a:ext>
                </a:extLst>
              </a:tr>
            </a:tbl>
          </a:graphicData>
        </a:graphic>
      </p:graphicFrame>
      <p:sp>
        <p:nvSpPr>
          <p:cNvPr id="7" name="TextBox 6">
            <a:extLst>
              <a:ext uri="{FF2B5EF4-FFF2-40B4-BE49-F238E27FC236}">
                <a16:creationId xmlns:a16="http://schemas.microsoft.com/office/drawing/2014/main" id="{1863812D-36EE-DBFE-DDAA-B3BCB1B1C7F6}"/>
              </a:ext>
            </a:extLst>
          </p:cNvPr>
          <p:cNvSpPr txBox="1"/>
          <p:nvPr/>
        </p:nvSpPr>
        <p:spPr>
          <a:xfrm>
            <a:off x="5164029" y="5825013"/>
            <a:ext cx="2548501" cy="261610"/>
          </a:xfrm>
          <a:prstGeom prst="rect">
            <a:avLst/>
          </a:prstGeom>
          <a:noFill/>
        </p:spPr>
        <p:txBody>
          <a:bodyPr wrap="square">
            <a:spAutoFit/>
          </a:bodyPr>
          <a:lstStyle/>
          <a:p>
            <a:pPr marL="0" algn="ctr" defTabSz="914400" rtl="0" eaLnBrk="1" fontAlgn="t" latinLnBrk="0" hangingPunct="1"/>
            <a:r>
              <a:rPr lang="en-US" sz="1100" u="none" strike="noStrike" kern="1200" dirty="0">
                <a:solidFill>
                  <a:schemeClr val="dk1"/>
                </a:solidFill>
                <a:effectLst/>
                <a:latin typeface="+mj-lt"/>
                <a:ea typeface="+mn-ea"/>
                <a:cs typeface="+mn-cs"/>
              </a:rPr>
              <a:t>% Strongly/Somewhat Agree</a:t>
            </a:r>
          </a:p>
        </p:txBody>
      </p:sp>
      <p:sp>
        <p:nvSpPr>
          <p:cNvPr id="11" name="TextBox 10">
            <a:extLst>
              <a:ext uri="{FF2B5EF4-FFF2-40B4-BE49-F238E27FC236}">
                <a16:creationId xmlns:a16="http://schemas.microsoft.com/office/drawing/2014/main" id="{6DC71E27-350F-AEBF-B64B-72F4E6993DD8}"/>
              </a:ext>
            </a:extLst>
          </p:cNvPr>
          <p:cNvSpPr txBox="1"/>
          <p:nvPr/>
        </p:nvSpPr>
        <p:spPr>
          <a:xfrm>
            <a:off x="4775906" y="2146890"/>
            <a:ext cx="1608133" cy="276999"/>
          </a:xfrm>
          <a:prstGeom prst="rect">
            <a:avLst/>
          </a:prstGeom>
          <a:noFill/>
        </p:spPr>
        <p:txBody>
          <a:bodyPr wrap="none" rtlCol="0">
            <a:spAutoFit/>
          </a:bodyPr>
          <a:lstStyle/>
          <a:p>
            <a:r>
              <a:rPr lang="en-US" sz="1200" i="1" dirty="0"/>
              <a:t>among teachers only</a:t>
            </a:r>
          </a:p>
        </p:txBody>
      </p:sp>
      <p:graphicFrame>
        <p:nvGraphicFramePr>
          <p:cNvPr id="9" name="Table 8">
            <a:extLst>
              <a:ext uri="{FF2B5EF4-FFF2-40B4-BE49-F238E27FC236}">
                <a16:creationId xmlns:a16="http://schemas.microsoft.com/office/drawing/2014/main" id="{9BC705AB-37BB-387B-EDB3-CABD9FBEDBCB}"/>
              </a:ext>
            </a:extLst>
          </p:cNvPr>
          <p:cNvGraphicFramePr>
            <a:graphicFrameLocks noGrp="1"/>
          </p:cNvGraphicFramePr>
          <p:nvPr>
            <p:extLst>
              <p:ext uri="{D42A27DB-BD31-4B8C-83A1-F6EECF244321}">
                <p14:modId xmlns:p14="http://schemas.microsoft.com/office/powerpoint/2010/main" val="3695368149"/>
              </p:ext>
            </p:extLst>
          </p:nvPr>
        </p:nvGraphicFramePr>
        <p:xfrm>
          <a:off x="8562968" y="2359121"/>
          <a:ext cx="3466011" cy="1312472"/>
        </p:xfrm>
        <a:graphic>
          <a:graphicData uri="http://schemas.openxmlformats.org/drawingml/2006/table">
            <a:tbl>
              <a:tblPr>
                <a:tableStyleId>{5C22544A-7EE6-4342-B048-85BDC9FD1C3A}</a:tableStyleId>
              </a:tblPr>
              <a:tblGrid>
                <a:gridCol w="1155337">
                  <a:extLst>
                    <a:ext uri="{9D8B030D-6E8A-4147-A177-3AD203B41FA5}">
                      <a16:colId xmlns:a16="http://schemas.microsoft.com/office/drawing/2014/main" val="2801246126"/>
                    </a:ext>
                  </a:extLst>
                </a:gridCol>
                <a:gridCol w="1155337">
                  <a:extLst>
                    <a:ext uri="{9D8B030D-6E8A-4147-A177-3AD203B41FA5}">
                      <a16:colId xmlns:a16="http://schemas.microsoft.com/office/drawing/2014/main" val="589307277"/>
                    </a:ext>
                  </a:extLst>
                </a:gridCol>
                <a:gridCol w="1155337">
                  <a:extLst>
                    <a:ext uri="{9D8B030D-6E8A-4147-A177-3AD203B41FA5}">
                      <a16:colId xmlns:a16="http://schemas.microsoft.com/office/drawing/2014/main" val="2434708474"/>
                    </a:ext>
                  </a:extLst>
                </a:gridCol>
              </a:tblGrid>
              <a:tr h="349139">
                <a:tc>
                  <a:txBody>
                    <a:bodyPr/>
                    <a:lstStyle/>
                    <a:p>
                      <a:pPr algn="l" rtl="0" fontAlgn="ctr"/>
                      <a:endParaRPr lang="en-US" sz="1200" b="0" i="0" u="none" strike="noStrike" dirty="0">
                        <a:solidFill>
                          <a:srgbClr val="000000"/>
                        </a:solidFill>
                        <a:effectLst/>
                        <a:latin typeface="+mj-lt"/>
                      </a:endParaRPr>
                    </a:p>
                  </a:txBody>
                  <a:tcPr marL="6234" marR="6234" marT="6234" marB="0" anchor="ctr">
                    <a:solidFill>
                      <a:schemeClr val="bg1">
                        <a:lumMod val="95000"/>
                      </a:schemeClr>
                    </a:solidFill>
                  </a:tcPr>
                </a:tc>
                <a:tc>
                  <a:txBody>
                    <a:bodyPr/>
                    <a:lstStyle/>
                    <a:p>
                      <a:pPr algn="ctr" rtl="0" fontAlgn="b"/>
                      <a:r>
                        <a:rPr lang="en-US" sz="1200" b="1" i="0" u="none" strike="noStrike" dirty="0">
                          <a:solidFill>
                            <a:srgbClr val="000000"/>
                          </a:solidFill>
                          <a:effectLst/>
                          <a:latin typeface="+mj-lt"/>
                        </a:rPr>
                        <a:t>Teachers</a:t>
                      </a:r>
                    </a:p>
                  </a:txBody>
                  <a:tcPr marL="6234" marR="6234" marT="6234" marB="0" anchor="ctr">
                    <a:solidFill>
                      <a:schemeClr val="bg1">
                        <a:lumMod val="95000"/>
                      </a:schemeClr>
                    </a:solidFill>
                  </a:tcPr>
                </a:tc>
                <a:tc>
                  <a:txBody>
                    <a:bodyPr/>
                    <a:lstStyle/>
                    <a:p>
                      <a:pPr algn="ctr" rtl="0" fontAlgn="b"/>
                      <a:r>
                        <a:rPr lang="en-US" sz="1200" b="1" i="0" u="none" strike="noStrike" dirty="0">
                          <a:solidFill>
                            <a:srgbClr val="000000"/>
                          </a:solidFill>
                          <a:effectLst/>
                          <a:latin typeface="+mj-lt"/>
                        </a:rPr>
                        <a:t>Administrators</a:t>
                      </a:r>
                    </a:p>
                  </a:txBody>
                  <a:tcPr marL="6234" marR="6234" marT="6234" marB="0" anchor="ctr">
                    <a:solidFill>
                      <a:schemeClr val="bg1">
                        <a:lumMod val="95000"/>
                      </a:schemeClr>
                    </a:solidFill>
                  </a:tcPr>
                </a:tc>
                <a:extLst>
                  <a:ext uri="{0D108BD9-81ED-4DB2-BD59-A6C34878D82A}">
                    <a16:rowId xmlns:a16="http://schemas.microsoft.com/office/drawing/2014/main" val="3247647289"/>
                  </a:ext>
                </a:extLst>
              </a:tr>
              <a:tr h="349139">
                <a:tc>
                  <a:txBody>
                    <a:bodyPr/>
                    <a:lstStyle/>
                    <a:p>
                      <a:pPr algn="l" rtl="0" fontAlgn="ctr"/>
                      <a:r>
                        <a:rPr lang="en-US" sz="1200" u="none" strike="noStrike" dirty="0">
                          <a:effectLst/>
                          <a:latin typeface="+mj-lt"/>
                        </a:rPr>
                        <a:t>General Science</a:t>
                      </a:r>
                      <a:endParaRPr lang="en-US" sz="1200" b="0" i="0" u="none" strike="noStrike" dirty="0">
                        <a:solidFill>
                          <a:srgbClr val="000000"/>
                        </a:solidFill>
                        <a:effectLst/>
                        <a:latin typeface="+mj-lt"/>
                      </a:endParaRPr>
                    </a:p>
                  </a:txBody>
                  <a:tcPr marL="6234" marR="6234" marT="6234" marB="0" anchor="ctr">
                    <a:solidFill>
                      <a:schemeClr val="bg1"/>
                    </a:solidFill>
                  </a:tcPr>
                </a:tc>
                <a:tc>
                  <a:txBody>
                    <a:bodyPr/>
                    <a:lstStyle/>
                    <a:p>
                      <a:pPr algn="ctr" rtl="0" fontAlgn="b"/>
                      <a:r>
                        <a:rPr lang="en-US" sz="1200" b="1" u="none" strike="noStrike" dirty="0">
                          <a:solidFill>
                            <a:schemeClr val="tx2"/>
                          </a:solidFill>
                          <a:effectLst/>
                          <a:latin typeface="+mj-lt"/>
                        </a:rPr>
                        <a:t>54%</a:t>
                      </a:r>
                      <a:endParaRPr lang="en-US" sz="1200" b="1" i="0" u="none" strike="noStrike" dirty="0">
                        <a:solidFill>
                          <a:schemeClr val="tx2"/>
                        </a:solidFill>
                        <a:effectLst/>
                        <a:latin typeface="+mj-lt"/>
                      </a:endParaRPr>
                    </a:p>
                  </a:txBody>
                  <a:tcPr marL="6234" marR="6234" marT="6234" marB="0" anchor="ctr">
                    <a:solidFill>
                      <a:schemeClr val="bg1"/>
                    </a:solidFill>
                  </a:tcPr>
                </a:tc>
                <a:tc>
                  <a:txBody>
                    <a:bodyPr/>
                    <a:lstStyle/>
                    <a:p>
                      <a:pPr algn="ctr" rtl="0" fontAlgn="b"/>
                      <a:r>
                        <a:rPr lang="en-US" sz="1200" b="1" u="none" strike="noStrike" dirty="0">
                          <a:solidFill>
                            <a:srgbClr val="C00000"/>
                          </a:solidFill>
                          <a:effectLst/>
                          <a:latin typeface="+mj-lt"/>
                        </a:rPr>
                        <a:t>33%</a:t>
                      </a:r>
                      <a:endParaRPr lang="en-US" sz="1200" b="1" i="0" u="none" strike="noStrike" dirty="0">
                        <a:solidFill>
                          <a:srgbClr val="C00000"/>
                        </a:solidFill>
                        <a:effectLst/>
                        <a:latin typeface="+mj-lt"/>
                      </a:endParaRPr>
                    </a:p>
                  </a:txBody>
                  <a:tcPr marL="6234" marR="6234" marT="6234" marB="0" anchor="ctr">
                    <a:solidFill>
                      <a:schemeClr val="bg1"/>
                    </a:solidFill>
                  </a:tcPr>
                </a:tc>
                <a:extLst>
                  <a:ext uri="{0D108BD9-81ED-4DB2-BD59-A6C34878D82A}">
                    <a16:rowId xmlns:a16="http://schemas.microsoft.com/office/drawing/2014/main" val="2832467559"/>
                  </a:ext>
                </a:extLst>
              </a:tr>
              <a:tr h="614194">
                <a:tc>
                  <a:txBody>
                    <a:bodyPr/>
                    <a:lstStyle/>
                    <a:p>
                      <a:pPr algn="l" rtl="0" fontAlgn="ctr"/>
                      <a:r>
                        <a:rPr lang="en-US" sz="1200" u="none" strike="noStrike" dirty="0">
                          <a:effectLst/>
                          <a:latin typeface="+mj-lt"/>
                        </a:rPr>
                        <a:t>Environmental Studies</a:t>
                      </a:r>
                      <a:endParaRPr lang="en-US" sz="1200" b="0" i="0" u="none" strike="noStrike" dirty="0">
                        <a:solidFill>
                          <a:srgbClr val="000000"/>
                        </a:solidFill>
                        <a:effectLst/>
                        <a:latin typeface="+mj-lt"/>
                      </a:endParaRPr>
                    </a:p>
                  </a:txBody>
                  <a:tcPr marL="6234" marR="6234" marT="6234" marB="0" anchor="ctr">
                    <a:solidFill>
                      <a:schemeClr val="bg1">
                        <a:lumMod val="95000"/>
                      </a:schemeClr>
                    </a:solidFill>
                  </a:tcPr>
                </a:tc>
                <a:tc>
                  <a:txBody>
                    <a:bodyPr/>
                    <a:lstStyle/>
                    <a:p>
                      <a:pPr algn="ctr" rtl="0" fontAlgn="b"/>
                      <a:r>
                        <a:rPr lang="en-US" sz="1200" b="1" u="none" strike="noStrike" dirty="0">
                          <a:solidFill>
                            <a:srgbClr val="C00000"/>
                          </a:solidFill>
                          <a:effectLst/>
                          <a:latin typeface="+mj-lt"/>
                        </a:rPr>
                        <a:t>49%</a:t>
                      </a:r>
                      <a:endParaRPr lang="en-US" sz="1200" b="1" i="0" u="none" strike="noStrike" dirty="0">
                        <a:solidFill>
                          <a:srgbClr val="C00000"/>
                        </a:solidFill>
                        <a:effectLst/>
                        <a:latin typeface="+mj-lt"/>
                      </a:endParaRPr>
                    </a:p>
                  </a:txBody>
                  <a:tcPr marL="6234" marR="6234" marT="6234" marB="0" anchor="ctr">
                    <a:solidFill>
                      <a:schemeClr val="bg1">
                        <a:lumMod val="95000"/>
                      </a:schemeClr>
                    </a:solidFill>
                  </a:tcPr>
                </a:tc>
                <a:tc>
                  <a:txBody>
                    <a:bodyPr/>
                    <a:lstStyle/>
                    <a:p>
                      <a:pPr algn="ctr" rtl="0" fontAlgn="b"/>
                      <a:r>
                        <a:rPr lang="en-US" sz="1200" b="1" u="none" strike="noStrike" dirty="0">
                          <a:solidFill>
                            <a:schemeClr val="tx2"/>
                          </a:solidFill>
                          <a:effectLst/>
                          <a:latin typeface="+mj-lt"/>
                        </a:rPr>
                        <a:t>66%</a:t>
                      </a:r>
                      <a:endParaRPr lang="en-US" sz="1200" b="1" i="0" u="none" strike="noStrike" dirty="0">
                        <a:solidFill>
                          <a:schemeClr val="tx2"/>
                        </a:solidFill>
                        <a:effectLst/>
                        <a:latin typeface="+mj-lt"/>
                      </a:endParaRPr>
                    </a:p>
                  </a:txBody>
                  <a:tcPr marL="6234" marR="6234" marT="6234" marB="0" anchor="ctr">
                    <a:solidFill>
                      <a:schemeClr val="bg1">
                        <a:lumMod val="95000"/>
                      </a:schemeClr>
                    </a:solidFill>
                  </a:tcPr>
                </a:tc>
                <a:extLst>
                  <a:ext uri="{0D108BD9-81ED-4DB2-BD59-A6C34878D82A}">
                    <a16:rowId xmlns:a16="http://schemas.microsoft.com/office/drawing/2014/main" val="483542503"/>
                  </a:ext>
                </a:extLst>
              </a:tr>
            </a:tbl>
          </a:graphicData>
        </a:graphic>
      </p:graphicFrame>
      <p:sp>
        <p:nvSpPr>
          <p:cNvPr id="13" name="TextBox 12">
            <a:extLst>
              <a:ext uri="{FF2B5EF4-FFF2-40B4-BE49-F238E27FC236}">
                <a16:creationId xmlns:a16="http://schemas.microsoft.com/office/drawing/2014/main" id="{082F9722-980F-D05D-5A21-90F3E0F58049}"/>
              </a:ext>
            </a:extLst>
          </p:cNvPr>
          <p:cNvSpPr txBox="1"/>
          <p:nvPr/>
        </p:nvSpPr>
        <p:spPr>
          <a:xfrm>
            <a:off x="8449392" y="1416756"/>
            <a:ext cx="3466012" cy="584775"/>
          </a:xfrm>
          <a:prstGeom prst="rect">
            <a:avLst/>
          </a:prstGeom>
          <a:noFill/>
        </p:spPr>
        <p:txBody>
          <a:bodyPr wrap="square" rtlCol="0">
            <a:spAutoFit/>
          </a:bodyPr>
          <a:lstStyle/>
          <a:p>
            <a:pPr algn="ctr"/>
            <a:r>
              <a:rPr lang="en-US" sz="1600" b="1" dirty="0"/>
              <a:t>Top Subjects Where Climate Change is Taught</a:t>
            </a:r>
          </a:p>
        </p:txBody>
      </p:sp>
    </p:spTree>
    <p:extLst>
      <p:ext uri="{BB962C8B-B14F-4D97-AF65-F5344CB8AC3E}">
        <p14:creationId xmlns:p14="http://schemas.microsoft.com/office/powerpoint/2010/main" val="298370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D881B0D-2A4D-528D-501D-EB20ED7C8B5F}"/>
              </a:ext>
            </a:extLst>
          </p:cNvPr>
          <p:cNvSpPr/>
          <p:nvPr/>
        </p:nvSpPr>
        <p:spPr>
          <a:xfrm>
            <a:off x="689179" y="1549525"/>
            <a:ext cx="2711647" cy="471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F0A5B7D-72F1-D3EF-E614-C7D5301FB0A5}"/>
              </a:ext>
            </a:extLst>
          </p:cNvPr>
          <p:cNvSpPr/>
          <p:nvPr/>
        </p:nvSpPr>
        <p:spPr>
          <a:xfrm>
            <a:off x="6135004" y="1549525"/>
            <a:ext cx="2711647" cy="471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291EA3-8D4E-7E72-CB30-FA28D54393D7}"/>
              </a:ext>
            </a:extLst>
          </p:cNvPr>
          <p:cNvSpPr>
            <a:spLocks noGrp="1"/>
          </p:cNvSpPr>
          <p:nvPr>
            <p:ph type="title"/>
          </p:nvPr>
        </p:nvSpPr>
        <p:spPr/>
        <p:txBody>
          <a:bodyPr/>
          <a:lstStyle/>
          <a:p>
            <a:r>
              <a:rPr lang="en-US" dirty="0"/>
              <a:t>Holistic Report Card: Teachers</a:t>
            </a:r>
          </a:p>
        </p:txBody>
      </p:sp>
      <p:sp>
        <p:nvSpPr>
          <p:cNvPr id="4" name="Slide Number Placeholder 3">
            <a:extLst>
              <a:ext uri="{FF2B5EF4-FFF2-40B4-BE49-F238E27FC236}">
                <a16:creationId xmlns:a16="http://schemas.microsoft.com/office/drawing/2014/main" id="{C08585F5-882C-B775-D413-FA6FC459C26A}"/>
              </a:ext>
            </a:extLst>
          </p:cNvPr>
          <p:cNvSpPr>
            <a:spLocks noGrp="1"/>
          </p:cNvSpPr>
          <p:nvPr>
            <p:ph type="sldNum" sz="quarter" idx="12"/>
          </p:nvPr>
        </p:nvSpPr>
        <p:spPr/>
        <p:txBody>
          <a:bodyPr/>
          <a:lstStyle/>
          <a:p>
            <a:fld id="{A20375E0-EDBF-3141-92D4-38A8AD37CDF6}" type="slidenum">
              <a:rPr lang="en-US" smtClean="0"/>
              <a:pPr/>
              <a:t>22</a:t>
            </a:fld>
            <a:endParaRPr lang="en-US" dirty="0"/>
          </a:p>
        </p:txBody>
      </p:sp>
      <p:sp>
        <p:nvSpPr>
          <p:cNvPr id="5" name="Text Placeholder 4">
            <a:extLst>
              <a:ext uri="{FF2B5EF4-FFF2-40B4-BE49-F238E27FC236}">
                <a16:creationId xmlns:a16="http://schemas.microsoft.com/office/drawing/2014/main" id="{AE5312EA-FE02-D45A-238F-491590C566E8}"/>
              </a:ext>
            </a:extLst>
          </p:cNvPr>
          <p:cNvSpPr>
            <a:spLocks noGrp="1"/>
          </p:cNvSpPr>
          <p:nvPr>
            <p:ph type="body" sz="quarter" idx="13"/>
          </p:nvPr>
        </p:nvSpPr>
        <p:spPr>
          <a:xfrm>
            <a:off x="422564" y="629265"/>
            <a:ext cx="11375736" cy="586932"/>
          </a:xfrm>
        </p:spPr>
        <p:txBody>
          <a:bodyPr>
            <a:normAutofit/>
          </a:bodyPr>
          <a:lstStyle/>
          <a:p>
            <a:r>
              <a:rPr lang="en-US" sz="1800" dirty="0"/>
              <a:t>Outside of the science and reducing causes, teachers are as or more likely to give a D/F as an A/B on all other aspects of teaching climate change in their schools. </a:t>
            </a:r>
          </a:p>
        </p:txBody>
      </p:sp>
      <p:graphicFrame>
        <p:nvGraphicFramePr>
          <p:cNvPr id="8" name="Chart 7">
            <a:extLst>
              <a:ext uri="{FF2B5EF4-FFF2-40B4-BE49-F238E27FC236}">
                <a16:creationId xmlns:a16="http://schemas.microsoft.com/office/drawing/2014/main" id="{CA3ABE83-A96E-F538-719C-58E06CC02349}"/>
              </a:ext>
            </a:extLst>
          </p:cNvPr>
          <p:cNvGraphicFramePr/>
          <p:nvPr>
            <p:extLst>
              <p:ext uri="{D42A27DB-BD31-4B8C-83A1-F6EECF244321}">
                <p14:modId xmlns:p14="http://schemas.microsoft.com/office/powerpoint/2010/main" val="1669656428"/>
              </p:ext>
            </p:extLst>
          </p:nvPr>
        </p:nvGraphicFramePr>
        <p:xfrm>
          <a:off x="8828636" y="4998863"/>
          <a:ext cx="3265714" cy="15100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10FCFB7-3FCF-A681-235C-9659C463AA4A}"/>
              </a:ext>
            </a:extLst>
          </p:cNvPr>
          <p:cNvSpPr txBox="1"/>
          <p:nvPr/>
        </p:nvSpPr>
        <p:spPr>
          <a:xfrm>
            <a:off x="9193495" y="4782651"/>
            <a:ext cx="1758815" cy="261610"/>
          </a:xfrm>
          <a:prstGeom prst="rect">
            <a:avLst/>
          </a:prstGeom>
          <a:noFill/>
        </p:spPr>
        <p:txBody>
          <a:bodyPr wrap="none" rtlCol="0">
            <a:spAutoFit/>
          </a:bodyPr>
          <a:lstStyle/>
          <a:p>
            <a:r>
              <a:rPr lang="en-US" sz="1100" b="1" dirty="0"/>
              <a:t>Mental Health Supports</a:t>
            </a:r>
          </a:p>
        </p:txBody>
      </p:sp>
      <p:graphicFrame>
        <p:nvGraphicFramePr>
          <p:cNvPr id="10" name="Chart 9">
            <a:extLst>
              <a:ext uri="{FF2B5EF4-FFF2-40B4-BE49-F238E27FC236}">
                <a16:creationId xmlns:a16="http://schemas.microsoft.com/office/drawing/2014/main" id="{C85DD10E-CEA7-3E09-57A7-63DF2F57E968}"/>
              </a:ext>
            </a:extLst>
          </p:cNvPr>
          <p:cNvGraphicFramePr/>
          <p:nvPr>
            <p:extLst>
              <p:ext uri="{D42A27DB-BD31-4B8C-83A1-F6EECF244321}">
                <p14:modId xmlns:p14="http://schemas.microsoft.com/office/powerpoint/2010/main" val="4262225094"/>
              </p:ext>
            </p:extLst>
          </p:nvPr>
        </p:nvGraphicFramePr>
        <p:xfrm>
          <a:off x="8828636" y="1818749"/>
          <a:ext cx="3265714" cy="15100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F595A28-B829-7C4E-7974-2BE5FD83922E}"/>
              </a:ext>
            </a:extLst>
          </p:cNvPr>
          <p:cNvSpPr txBox="1"/>
          <p:nvPr/>
        </p:nvSpPr>
        <p:spPr>
          <a:xfrm>
            <a:off x="9193495" y="1602537"/>
            <a:ext cx="1760418" cy="261610"/>
          </a:xfrm>
          <a:prstGeom prst="rect">
            <a:avLst/>
          </a:prstGeom>
          <a:noFill/>
        </p:spPr>
        <p:txBody>
          <a:bodyPr wrap="none" rtlCol="0">
            <a:spAutoFit/>
          </a:bodyPr>
          <a:lstStyle/>
          <a:p>
            <a:r>
              <a:rPr lang="en-US" sz="1100" b="1" dirty="0"/>
              <a:t>Project Based Learning</a:t>
            </a:r>
          </a:p>
        </p:txBody>
      </p:sp>
      <p:graphicFrame>
        <p:nvGraphicFramePr>
          <p:cNvPr id="12" name="Chart 11">
            <a:extLst>
              <a:ext uri="{FF2B5EF4-FFF2-40B4-BE49-F238E27FC236}">
                <a16:creationId xmlns:a16="http://schemas.microsoft.com/office/drawing/2014/main" id="{CCF1580A-0370-E0EA-43AC-A35F5C044211}"/>
              </a:ext>
            </a:extLst>
          </p:cNvPr>
          <p:cNvGraphicFramePr/>
          <p:nvPr>
            <p:extLst>
              <p:ext uri="{D42A27DB-BD31-4B8C-83A1-F6EECF244321}">
                <p14:modId xmlns:p14="http://schemas.microsoft.com/office/powerpoint/2010/main" val="4079882632"/>
              </p:ext>
            </p:extLst>
          </p:nvPr>
        </p:nvGraphicFramePr>
        <p:xfrm>
          <a:off x="8828636" y="3399798"/>
          <a:ext cx="3265714" cy="151002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F2A5A64-F5B6-B878-5C10-BB9834821299}"/>
              </a:ext>
            </a:extLst>
          </p:cNvPr>
          <p:cNvSpPr txBox="1"/>
          <p:nvPr/>
        </p:nvSpPr>
        <p:spPr>
          <a:xfrm>
            <a:off x="9193495" y="3183586"/>
            <a:ext cx="2411238" cy="261610"/>
          </a:xfrm>
          <a:prstGeom prst="rect">
            <a:avLst/>
          </a:prstGeom>
          <a:noFill/>
        </p:spPr>
        <p:txBody>
          <a:bodyPr wrap="none" rtlCol="0">
            <a:spAutoFit/>
          </a:bodyPr>
          <a:lstStyle/>
          <a:p>
            <a:r>
              <a:rPr lang="en-US" sz="1100" b="1" dirty="0"/>
              <a:t>Indigenous/Diverse Perspectives</a:t>
            </a:r>
          </a:p>
        </p:txBody>
      </p:sp>
      <p:graphicFrame>
        <p:nvGraphicFramePr>
          <p:cNvPr id="14" name="Chart 13">
            <a:extLst>
              <a:ext uri="{FF2B5EF4-FFF2-40B4-BE49-F238E27FC236}">
                <a16:creationId xmlns:a16="http://schemas.microsoft.com/office/drawing/2014/main" id="{0B34365B-4198-AE0A-9433-E2DCFDED5C92}"/>
              </a:ext>
            </a:extLst>
          </p:cNvPr>
          <p:cNvGraphicFramePr/>
          <p:nvPr>
            <p:extLst>
              <p:ext uri="{D42A27DB-BD31-4B8C-83A1-F6EECF244321}">
                <p14:modId xmlns:p14="http://schemas.microsoft.com/office/powerpoint/2010/main" val="330072110"/>
              </p:ext>
            </p:extLst>
          </p:nvPr>
        </p:nvGraphicFramePr>
        <p:xfrm>
          <a:off x="689179" y="4998863"/>
          <a:ext cx="3265714" cy="151002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FD58E221-C02E-FDE6-8CA0-F3DCC9B09470}"/>
              </a:ext>
            </a:extLst>
          </p:cNvPr>
          <p:cNvSpPr txBox="1"/>
          <p:nvPr/>
        </p:nvSpPr>
        <p:spPr>
          <a:xfrm>
            <a:off x="1054038" y="4782651"/>
            <a:ext cx="1851789" cy="261610"/>
          </a:xfrm>
          <a:prstGeom prst="rect">
            <a:avLst/>
          </a:prstGeom>
          <a:noFill/>
        </p:spPr>
        <p:txBody>
          <a:bodyPr wrap="none" rtlCol="0">
            <a:spAutoFit/>
          </a:bodyPr>
          <a:lstStyle/>
          <a:p>
            <a:r>
              <a:rPr lang="en-US" sz="1100" b="1" dirty="0"/>
              <a:t>Role in Natural Disasters</a:t>
            </a:r>
          </a:p>
        </p:txBody>
      </p:sp>
      <p:graphicFrame>
        <p:nvGraphicFramePr>
          <p:cNvPr id="16" name="Chart 15">
            <a:extLst>
              <a:ext uri="{FF2B5EF4-FFF2-40B4-BE49-F238E27FC236}">
                <a16:creationId xmlns:a16="http://schemas.microsoft.com/office/drawing/2014/main" id="{826A8A81-8AF3-EF73-5050-DCC611B0C9A2}"/>
              </a:ext>
            </a:extLst>
          </p:cNvPr>
          <p:cNvGraphicFramePr/>
          <p:nvPr>
            <p:extLst>
              <p:ext uri="{D42A27DB-BD31-4B8C-83A1-F6EECF244321}">
                <p14:modId xmlns:p14="http://schemas.microsoft.com/office/powerpoint/2010/main" val="2549517792"/>
              </p:ext>
            </p:extLst>
          </p:nvPr>
        </p:nvGraphicFramePr>
        <p:xfrm>
          <a:off x="689179" y="1818749"/>
          <a:ext cx="3265714" cy="1510028"/>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257CBBD7-4F4B-EB0D-22E9-41ED4BEFBA92}"/>
              </a:ext>
            </a:extLst>
          </p:cNvPr>
          <p:cNvSpPr txBox="1"/>
          <p:nvPr/>
        </p:nvSpPr>
        <p:spPr>
          <a:xfrm>
            <a:off x="9193495" y="1188111"/>
            <a:ext cx="1870512" cy="307777"/>
          </a:xfrm>
          <a:prstGeom prst="rect">
            <a:avLst/>
          </a:prstGeom>
          <a:noFill/>
        </p:spPr>
        <p:txBody>
          <a:bodyPr wrap="none" rtlCol="0">
            <a:spAutoFit/>
          </a:bodyPr>
          <a:lstStyle/>
          <a:p>
            <a:r>
              <a:rPr lang="en-US" sz="1400" b="1" dirty="0"/>
              <a:t>Teaching Strategies</a:t>
            </a:r>
          </a:p>
        </p:txBody>
      </p:sp>
      <p:graphicFrame>
        <p:nvGraphicFramePr>
          <p:cNvPr id="18" name="Chart 17">
            <a:extLst>
              <a:ext uri="{FF2B5EF4-FFF2-40B4-BE49-F238E27FC236}">
                <a16:creationId xmlns:a16="http://schemas.microsoft.com/office/drawing/2014/main" id="{D1D95F3E-66F7-4283-890C-92B16FA2D849}"/>
              </a:ext>
            </a:extLst>
          </p:cNvPr>
          <p:cNvGraphicFramePr/>
          <p:nvPr>
            <p:extLst>
              <p:ext uri="{D42A27DB-BD31-4B8C-83A1-F6EECF244321}">
                <p14:modId xmlns:p14="http://schemas.microsoft.com/office/powerpoint/2010/main" val="3941120859"/>
              </p:ext>
            </p:extLst>
          </p:nvPr>
        </p:nvGraphicFramePr>
        <p:xfrm>
          <a:off x="689179" y="3399798"/>
          <a:ext cx="3265714" cy="1510028"/>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18">
            <a:extLst>
              <a:ext uri="{FF2B5EF4-FFF2-40B4-BE49-F238E27FC236}">
                <a16:creationId xmlns:a16="http://schemas.microsoft.com/office/drawing/2014/main" id="{E4FFDE77-4EA1-B2E0-E0FF-3648F7C30BC0}"/>
              </a:ext>
            </a:extLst>
          </p:cNvPr>
          <p:cNvSpPr txBox="1"/>
          <p:nvPr/>
        </p:nvSpPr>
        <p:spPr>
          <a:xfrm>
            <a:off x="1054038" y="3183586"/>
            <a:ext cx="1694695" cy="261610"/>
          </a:xfrm>
          <a:prstGeom prst="rect">
            <a:avLst/>
          </a:prstGeom>
          <a:noFill/>
        </p:spPr>
        <p:txBody>
          <a:bodyPr wrap="none" rtlCol="0">
            <a:spAutoFit/>
          </a:bodyPr>
          <a:lstStyle/>
          <a:p>
            <a:r>
              <a:rPr lang="en-US" sz="1100" b="1" dirty="0"/>
              <a:t>Impact on Biodiversity</a:t>
            </a:r>
          </a:p>
        </p:txBody>
      </p:sp>
      <p:sp>
        <p:nvSpPr>
          <p:cNvPr id="20" name="TextBox 19">
            <a:extLst>
              <a:ext uri="{FF2B5EF4-FFF2-40B4-BE49-F238E27FC236}">
                <a16:creationId xmlns:a16="http://schemas.microsoft.com/office/drawing/2014/main" id="{E42CDD6E-AFB8-EA8E-7F59-69F5AEF9C65C}"/>
              </a:ext>
            </a:extLst>
          </p:cNvPr>
          <p:cNvSpPr txBox="1"/>
          <p:nvPr/>
        </p:nvSpPr>
        <p:spPr>
          <a:xfrm>
            <a:off x="1054038" y="1602537"/>
            <a:ext cx="1994457" cy="261610"/>
          </a:xfrm>
          <a:prstGeom prst="rect">
            <a:avLst/>
          </a:prstGeom>
          <a:noFill/>
        </p:spPr>
        <p:txBody>
          <a:bodyPr wrap="none" rtlCol="0">
            <a:spAutoFit/>
          </a:bodyPr>
          <a:lstStyle/>
          <a:p>
            <a:r>
              <a:rPr lang="en-US" sz="1100" b="1" dirty="0"/>
              <a:t>Science of Climate Change</a:t>
            </a:r>
          </a:p>
        </p:txBody>
      </p:sp>
      <p:sp>
        <p:nvSpPr>
          <p:cNvPr id="21" name="TextBox 20">
            <a:extLst>
              <a:ext uri="{FF2B5EF4-FFF2-40B4-BE49-F238E27FC236}">
                <a16:creationId xmlns:a16="http://schemas.microsoft.com/office/drawing/2014/main" id="{6B3240DB-CFE2-4C30-2578-EE2147611A23}"/>
              </a:ext>
            </a:extLst>
          </p:cNvPr>
          <p:cNvSpPr txBox="1"/>
          <p:nvPr/>
        </p:nvSpPr>
        <p:spPr>
          <a:xfrm>
            <a:off x="1151019" y="1188111"/>
            <a:ext cx="1657826" cy="307777"/>
          </a:xfrm>
          <a:prstGeom prst="rect">
            <a:avLst/>
          </a:prstGeom>
          <a:noFill/>
        </p:spPr>
        <p:txBody>
          <a:bodyPr wrap="none" rtlCol="0">
            <a:spAutoFit/>
          </a:bodyPr>
          <a:lstStyle/>
          <a:p>
            <a:r>
              <a:rPr lang="en-US" sz="1400" b="1" dirty="0"/>
              <a:t>Science &amp; Nature</a:t>
            </a:r>
          </a:p>
        </p:txBody>
      </p:sp>
      <p:graphicFrame>
        <p:nvGraphicFramePr>
          <p:cNvPr id="22" name="Chart 21">
            <a:extLst>
              <a:ext uri="{FF2B5EF4-FFF2-40B4-BE49-F238E27FC236}">
                <a16:creationId xmlns:a16="http://schemas.microsoft.com/office/drawing/2014/main" id="{658EF72A-C424-7ABC-1866-CB97F8F1FAA6}"/>
              </a:ext>
            </a:extLst>
          </p:cNvPr>
          <p:cNvGraphicFramePr/>
          <p:nvPr>
            <p:extLst>
              <p:ext uri="{D42A27DB-BD31-4B8C-83A1-F6EECF244321}">
                <p14:modId xmlns:p14="http://schemas.microsoft.com/office/powerpoint/2010/main" val="3493044456"/>
              </p:ext>
            </p:extLst>
          </p:nvPr>
        </p:nvGraphicFramePr>
        <p:xfrm>
          <a:off x="3400826" y="4998863"/>
          <a:ext cx="3265714" cy="1510028"/>
        </p:xfrm>
        <a:graphic>
          <a:graphicData uri="http://schemas.openxmlformats.org/drawingml/2006/chart">
            <c:chart xmlns:c="http://schemas.openxmlformats.org/drawingml/2006/chart" xmlns:r="http://schemas.openxmlformats.org/officeDocument/2006/relationships" r:id="rId9"/>
          </a:graphicData>
        </a:graphic>
      </p:graphicFrame>
      <p:sp>
        <p:nvSpPr>
          <p:cNvPr id="23" name="TextBox 22">
            <a:extLst>
              <a:ext uri="{FF2B5EF4-FFF2-40B4-BE49-F238E27FC236}">
                <a16:creationId xmlns:a16="http://schemas.microsoft.com/office/drawing/2014/main" id="{8407D4BB-FE88-34F3-D31D-595813025B81}"/>
              </a:ext>
            </a:extLst>
          </p:cNvPr>
          <p:cNvSpPr txBox="1"/>
          <p:nvPr/>
        </p:nvSpPr>
        <p:spPr>
          <a:xfrm>
            <a:off x="3765685" y="4782651"/>
            <a:ext cx="1688283" cy="261610"/>
          </a:xfrm>
          <a:prstGeom prst="rect">
            <a:avLst/>
          </a:prstGeom>
          <a:noFill/>
        </p:spPr>
        <p:txBody>
          <a:bodyPr wrap="none" rtlCol="0">
            <a:spAutoFit/>
          </a:bodyPr>
          <a:lstStyle/>
          <a:p>
            <a:r>
              <a:rPr lang="en-US" sz="1100" b="1" dirty="0"/>
              <a:t>Environmental Justice</a:t>
            </a:r>
          </a:p>
        </p:txBody>
      </p:sp>
      <p:graphicFrame>
        <p:nvGraphicFramePr>
          <p:cNvPr id="24" name="Chart 23">
            <a:extLst>
              <a:ext uri="{FF2B5EF4-FFF2-40B4-BE49-F238E27FC236}">
                <a16:creationId xmlns:a16="http://schemas.microsoft.com/office/drawing/2014/main" id="{D5CA2303-B803-938E-FDF5-7779316D03D0}"/>
              </a:ext>
            </a:extLst>
          </p:cNvPr>
          <p:cNvGraphicFramePr/>
          <p:nvPr>
            <p:extLst>
              <p:ext uri="{D42A27DB-BD31-4B8C-83A1-F6EECF244321}">
                <p14:modId xmlns:p14="http://schemas.microsoft.com/office/powerpoint/2010/main" val="4216574242"/>
              </p:ext>
            </p:extLst>
          </p:nvPr>
        </p:nvGraphicFramePr>
        <p:xfrm>
          <a:off x="3400826" y="1818749"/>
          <a:ext cx="3265714" cy="1510028"/>
        </p:xfrm>
        <a:graphic>
          <a:graphicData uri="http://schemas.openxmlformats.org/drawingml/2006/chart">
            <c:chart xmlns:c="http://schemas.openxmlformats.org/drawingml/2006/chart" xmlns:r="http://schemas.openxmlformats.org/officeDocument/2006/relationships" r:id="rId10"/>
          </a:graphicData>
        </a:graphic>
      </p:graphicFrame>
      <p:sp>
        <p:nvSpPr>
          <p:cNvPr id="25" name="TextBox 24">
            <a:extLst>
              <a:ext uri="{FF2B5EF4-FFF2-40B4-BE49-F238E27FC236}">
                <a16:creationId xmlns:a16="http://schemas.microsoft.com/office/drawing/2014/main" id="{EFCB514B-FF5A-BF60-945E-E7CA45208C0A}"/>
              </a:ext>
            </a:extLst>
          </p:cNvPr>
          <p:cNvSpPr txBox="1"/>
          <p:nvPr/>
        </p:nvSpPr>
        <p:spPr>
          <a:xfrm>
            <a:off x="3765685" y="1602537"/>
            <a:ext cx="2073003" cy="261610"/>
          </a:xfrm>
          <a:prstGeom prst="rect">
            <a:avLst/>
          </a:prstGeom>
          <a:noFill/>
        </p:spPr>
        <p:txBody>
          <a:bodyPr wrap="none" rtlCol="0">
            <a:spAutoFit/>
          </a:bodyPr>
          <a:lstStyle/>
          <a:p>
            <a:r>
              <a:rPr lang="en-US" sz="1100" b="1" dirty="0"/>
              <a:t>Society/Health/Food/Culture</a:t>
            </a:r>
          </a:p>
        </p:txBody>
      </p:sp>
      <p:graphicFrame>
        <p:nvGraphicFramePr>
          <p:cNvPr id="26" name="Chart 25">
            <a:extLst>
              <a:ext uri="{FF2B5EF4-FFF2-40B4-BE49-F238E27FC236}">
                <a16:creationId xmlns:a16="http://schemas.microsoft.com/office/drawing/2014/main" id="{B6516E85-D758-071D-EAA1-0E510A2F651E}"/>
              </a:ext>
            </a:extLst>
          </p:cNvPr>
          <p:cNvGraphicFramePr/>
          <p:nvPr>
            <p:extLst>
              <p:ext uri="{D42A27DB-BD31-4B8C-83A1-F6EECF244321}">
                <p14:modId xmlns:p14="http://schemas.microsoft.com/office/powerpoint/2010/main" val="4234152664"/>
              </p:ext>
            </p:extLst>
          </p:nvPr>
        </p:nvGraphicFramePr>
        <p:xfrm>
          <a:off x="3400826" y="3399798"/>
          <a:ext cx="3265714" cy="1510028"/>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a:extLst>
              <a:ext uri="{FF2B5EF4-FFF2-40B4-BE49-F238E27FC236}">
                <a16:creationId xmlns:a16="http://schemas.microsoft.com/office/drawing/2014/main" id="{B24620C4-5E81-9481-FC30-B186920B6E03}"/>
              </a:ext>
            </a:extLst>
          </p:cNvPr>
          <p:cNvSpPr txBox="1"/>
          <p:nvPr/>
        </p:nvSpPr>
        <p:spPr>
          <a:xfrm>
            <a:off x="3765685" y="3183586"/>
            <a:ext cx="1430200" cy="261610"/>
          </a:xfrm>
          <a:prstGeom prst="rect">
            <a:avLst/>
          </a:prstGeom>
          <a:noFill/>
        </p:spPr>
        <p:txBody>
          <a:bodyPr wrap="none" rtlCol="0">
            <a:spAutoFit/>
          </a:bodyPr>
          <a:lstStyle/>
          <a:p>
            <a:r>
              <a:rPr lang="en-US" sz="1100" b="1" dirty="0"/>
              <a:t>Economic Impacts</a:t>
            </a:r>
          </a:p>
        </p:txBody>
      </p:sp>
      <p:sp>
        <p:nvSpPr>
          <p:cNvPr id="28" name="TextBox 27">
            <a:extLst>
              <a:ext uri="{FF2B5EF4-FFF2-40B4-BE49-F238E27FC236}">
                <a16:creationId xmlns:a16="http://schemas.microsoft.com/office/drawing/2014/main" id="{A62B2051-0CAF-7BA8-6C5A-89E725551FE2}"/>
              </a:ext>
            </a:extLst>
          </p:cNvPr>
          <p:cNvSpPr txBox="1"/>
          <p:nvPr/>
        </p:nvSpPr>
        <p:spPr>
          <a:xfrm>
            <a:off x="4071761" y="1188111"/>
            <a:ext cx="1596912" cy="307777"/>
          </a:xfrm>
          <a:prstGeom prst="rect">
            <a:avLst/>
          </a:prstGeom>
          <a:noFill/>
        </p:spPr>
        <p:txBody>
          <a:bodyPr wrap="none" rtlCol="0">
            <a:spAutoFit/>
          </a:bodyPr>
          <a:lstStyle/>
          <a:p>
            <a:r>
              <a:rPr lang="en-US" sz="1400" b="1" dirty="0"/>
              <a:t>Societal Impacts</a:t>
            </a:r>
          </a:p>
        </p:txBody>
      </p:sp>
      <p:graphicFrame>
        <p:nvGraphicFramePr>
          <p:cNvPr id="36" name="Chart 35">
            <a:extLst>
              <a:ext uri="{FF2B5EF4-FFF2-40B4-BE49-F238E27FC236}">
                <a16:creationId xmlns:a16="http://schemas.microsoft.com/office/drawing/2014/main" id="{38C238EC-33BD-7FE8-31B5-CD0E185FFA0F}"/>
              </a:ext>
            </a:extLst>
          </p:cNvPr>
          <p:cNvGraphicFramePr/>
          <p:nvPr>
            <p:extLst>
              <p:ext uri="{D42A27DB-BD31-4B8C-83A1-F6EECF244321}">
                <p14:modId xmlns:p14="http://schemas.microsoft.com/office/powerpoint/2010/main" val="1234107713"/>
              </p:ext>
            </p:extLst>
          </p:nvPr>
        </p:nvGraphicFramePr>
        <p:xfrm>
          <a:off x="6112479" y="4998863"/>
          <a:ext cx="3265714" cy="1510028"/>
        </p:xfrm>
        <a:graphic>
          <a:graphicData uri="http://schemas.openxmlformats.org/drawingml/2006/chart">
            <c:chart xmlns:c="http://schemas.openxmlformats.org/drawingml/2006/chart" xmlns:r="http://schemas.openxmlformats.org/officeDocument/2006/relationships" r:id="rId12"/>
          </a:graphicData>
        </a:graphic>
      </p:graphicFrame>
      <p:sp>
        <p:nvSpPr>
          <p:cNvPr id="37" name="TextBox 36">
            <a:extLst>
              <a:ext uri="{FF2B5EF4-FFF2-40B4-BE49-F238E27FC236}">
                <a16:creationId xmlns:a16="http://schemas.microsoft.com/office/drawing/2014/main" id="{7F5D5C70-E425-3CF4-D220-3AABD59B0738}"/>
              </a:ext>
            </a:extLst>
          </p:cNvPr>
          <p:cNvSpPr txBox="1"/>
          <p:nvPr/>
        </p:nvSpPr>
        <p:spPr>
          <a:xfrm>
            <a:off x="6477338" y="4782651"/>
            <a:ext cx="1471878" cy="261610"/>
          </a:xfrm>
          <a:prstGeom prst="rect">
            <a:avLst/>
          </a:prstGeom>
          <a:noFill/>
        </p:spPr>
        <p:txBody>
          <a:bodyPr wrap="none" rtlCol="0">
            <a:spAutoFit/>
          </a:bodyPr>
          <a:lstStyle/>
          <a:p>
            <a:r>
              <a:rPr lang="en-US" sz="1100" b="1" dirty="0"/>
              <a:t>Consumer Choices</a:t>
            </a:r>
          </a:p>
        </p:txBody>
      </p:sp>
      <p:graphicFrame>
        <p:nvGraphicFramePr>
          <p:cNvPr id="38" name="Chart 37">
            <a:extLst>
              <a:ext uri="{FF2B5EF4-FFF2-40B4-BE49-F238E27FC236}">
                <a16:creationId xmlns:a16="http://schemas.microsoft.com/office/drawing/2014/main" id="{14D74E23-E03B-ECA3-AB51-7CDFE4CDD7B1}"/>
              </a:ext>
            </a:extLst>
          </p:cNvPr>
          <p:cNvGraphicFramePr/>
          <p:nvPr>
            <p:extLst>
              <p:ext uri="{D42A27DB-BD31-4B8C-83A1-F6EECF244321}">
                <p14:modId xmlns:p14="http://schemas.microsoft.com/office/powerpoint/2010/main" val="3933789870"/>
              </p:ext>
            </p:extLst>
          </p:nvPr>
        </p:nvGraphicFramePr>
        <p:xfrm>
          <a:off x="6112479" y="1818749"/>
          <a:ext cx="3265714" cy="1510028"/>
        </p:xfrm>
        <a:graphic>
          <a:graphicData uri="http://schemas.openxmlformats.org/drawingml/2006/chart">
            <c:chart xmlns:c="http://schemas.openxmlformats.org/drawingml/2006/chart" xmlns:r="http://schemas.openxmlformats.org/officeDocument/2006/relationships" r:id="rId13"/>
          </a:graphicData>
        </a:graphic>
      </p:graphicFrame>
      <p:sp>
        <p:nvSpPr>
          <p:cNvPr id="39" name="TextBox 38">
            <a:extLst>
              <a:ext uri="{FF2B5EF4-FFF2-40B4-BE49-F238E27FC236}">
                <a16:creationId xmlns:a16="http://schemas.microsoft.com/office/drawing/2014/main" id="{614AB2A4-67A1-210F-4EFA-8901BE4C4B80}"/>
              </a:ext>
            </a:extLst>
          </p:cNvPr>
          <p:cNvSpPr txBox="1"/>
          <p:nvPr/>
        </p:nvSpPr>
        <p:spPr>
          <a:xfrm>
            <a:off x="6477338" y="1602537"/>
            <a:ext cx="1933543" cy="261610"/>
          </a:xfrm>
          <a:prstGeom prst="rect">
            <a:avLst/>
          </a:prstGeom>
          <a:noFill/>
        </p:spPr>
        <p:txBody>
          <a:bodyPr wrap="none" rtlCol="0">
            <a:spAutoFit/>
          </a:bodyPr>
          <a:lstStyle/>
          <a:p>
            <a:r>
              <a:rPr lang="en-US" sz="1100" b="1" dirty="0"/>
              <a:t>Reducing Climate Change</a:t>
            </a:r>
          </a:p>
        </p:txBody>
      </p:sp>
      <p:graphicFrame>
        <p:nvGraphicFramePr>
          <p:cNvPr id="40" name="Chart 39">
            <a:extLst>
              <a:ext uri="{FF2B5EF4-FFF2-40B4-BE49-F238E27FC236}">
                <a16:creationId xmlns:a16="http://schemas.microsoft.com/office/drawing/2014/main" id="{12C49CA2-4962-178B-974B-E00F330B8AFD}"/>
              </a:ext>
            </a:extLst>
          </p:cNvPr>
          <p:cNvGraphicFramePr/>
          <p:nvPr>
            <p:extLst>
              <p:ext uri="{D42A27DB-BD31-4B8C-83A1-F6EECF244321}">
                <p14:modId xmlns:p14="http://schemas.microsoft.com/office/powerpoint/2010/main" val="1789552919"/>
              </p:ext>
            </p:extLst>
          </p:nvPr>
        </p:nvGraphicFramePr>
        <p:xfrm>
          <a:off x="6112479" y="3399798"/>
          <a:ext cx="3265714" cy="1510028"/>
        </p:xfrm>
        <a:graphic>
          <a:graphicData uri="http://schemas.openxmlformats.org/drawingml/2006/chart">
            <c:chart xmlns:c="http://schemas.openxmlformats.org/drawingml/2006/chart" xmlns:r="http://schemas.openxmlformats.org/officeDocument/2006/relationships" r:id="rId14"/>
          </a:graphicData>
        </a:graphic>
      </p:graphicFrame>
      <p:sp>
        <p:nvSpPr>
          <p:cNvPr id="41" name="TextBox 40">
            <a:extLst>
              <a:ext uri="{FF2B5EF4-FFF2-40B4-BE49-F238E27FC236}">
                <a16:creationId xmlns:a16="http://schemas.microsoft.com/office/drawing/2014/main" id="{A84A2FF4-8C93-F250-AE2A-96226BCA94DE}"/>
              </a:ext>
            </a:extLst>
          </p:cNvPr>
          <p:cNvSpPr txBox="1"/>
          <p:nvPr/>
        </p:nvSpPr>
        <p:spPr>
          <a:xfrm>
            <a:off x="6477338" y="3183586"/>
            <a:ext cx="1000595" cy="261610"/>
          </a:xfrm>
          <a:prstGeom prst="rect">
            <a:avLst/>
          </a:prstGeom>
          <a:noFill/>
        </p:spPr>
        <p:txBody>
          <a:bodyPr wrap="none" rtlCol="0">
            <a:spAutoFit/>
          </a:bodyPr>
          <a:lstStyle/>
          <a:p>
            <a:r>
              <a:rPr lang="en-US" sz="1100" b="1" dirty="0"/>
              <a:t>Adaptations</a:t>
            </a:r>
          </a:p>
        </p:txBody>
      </p:sp>
      <p:sp>
        <p:nvSpPr>
          <p:cNvPr id="42" name="TextBox 41">
            <a:extLst>
              <a:ext uri="{FF2B5EF4-FFF2-40B4-BE49-F238E27FC236}">
                <a16:creationId xmlns:a16="http://schemas.microsoft.com/office/drawing/2014/main" id="{9875E494-0225-44A7-BC31-9AC76FB786CE}"/>
              </a:ext>
            </a:extLst>
          </p:cNvPr>
          <p:cNvSpPr txBox="1"/>
          <p:nvPr/>
        </p:nvSpPr>
        <p:spPr>
          <a:xfrm>
            <a:off x="6931589" y="1188111"/>
            <a:ext cx="998991" cy="307777"/>
          </a:xfrm>
          <a:prstGeom prst="rect">
            <a:avLst/>
          </a:prstGeom>
          <a:noFill/>
        </p:spPr>
        <p:txBody>
          <a:bodyPr wrap="none" rtlCol="0">
            <a:spAutoFit/>
          </a:bodyPr>
          <a:lstStyle/>
          <a:p>
            <a:r>
              <a:rPr lang="en-US" sz="1400" b="1" dirty="0"/>
              <a:t>Solutions</a:t>
            </a:r>
          </a:p>
        </p:txBody>
      </p:sp>
      <p:sp>
        <p:nvSpPr>
          <p:cNvPr id="43" name="TextBox 42">
            <a:extLst>
              <a:ext uri="{FF2B5EF4-FFF2-40B4-BE49-F238E27FC236}">
                <a16:creationId xmlns:a16="http://schemas.microsoft.com/office/drawing/2014/main" id="{ABB01841-9E49-F4AF-DB9D-E59B013BACEC}"/>
              </a:ext>
            </a:extLst>
          </p:cNvPr>
          <p:cNvSpPr txBox="1"/>
          <p:nvPr/>
        </p:nvSpPr>
        <p:spPr>
          <a:xfrm>
            <a:off x="1807583" y="6393475"/>
            <a:ext cx="2781531" cy="230832"/>
          </a:xfrm>
          <a:prstGeom prst="rect">
            <a:avLst/>
          </a:prstGeom>
          <a:noFill/>
        </p:spPr>
        <p:txBody>
          <a:bodyPr wrap="none" rtlCol="0">
            <a:spAutoFit/>
          </a:bodyPr>
          <a:lstStyle/>
          <a:p>
            <a:r>
              <a:rPr lang="en-US" sz="900" i="1" dirty="0"/>
              <a:t>School ratings based only on Teacher responses. </a:t>
            </a:r>
          </a:p>
        </p:txBody>
      </p:sp>
      <p:grpSp>
        <p:nvGrpSpPr>
          <p:cNvPr id="33" name="Group 32">
            <a:extLst>
              <a:ext uri="{FF2B5EF4-FFF2-40B4-BE49-F238E27FC236}">
                <a16:creationId xmlns:a16="http://schemas.microsoft.com/office/drawing/2014/main" id="{5BB353E8-6DC5-D904-3D9D-ECEDF9B4162C}"/>
              </a:ext>
            </a:extLst>
          </p:cNvPr>
          <p:cNvGrpSpPr/>
          <p:nvPr/>
        </p:nvGrpSpPr>
        <p:grpSpPr>
          <a:xfrm>
            <a:off x="4564106" y="6393475"/>
            <a:ext cx="3366474" cy="230832"/>
            <a:chOff x="4564106" y="6393475"/>
            <a:chExt cx="3366474" cy="230832"/>
          </a:xfrm>
        </p:grpSpPr>
        <p:sp>
          <p:nvSpPr>
            <p:cNvPr id="30" name="TextBox 29">
              <a:extLst>
                <a:ext uri="{FF2B5EF4-FFF2-40B4-BE49-F238E27FC236}">
                  <a16:creationId xmlns:a16="http://schemas.microsoft.com/office/drawing/2014/main" id="{435A1955-64CA-7EAE-A97D-61A25C5AD531}"/>
                </a:ext>
              </a:extLst>
            </p:cNvPr>
            <p:cNvSpPr txBox="1"/>
            <p:nvPr/>
          </p:nvSpPr>
          <p:spPr>
            <a:xfrm>
              <a:off x="5400774" y="6393475"/>
              <a:ext cx="1159292" cy="230832"/>
            </a:xfrm>
            <a:prstGeom prst="rect">
              <a:avLst/>
            </a:prstGeom>
            <a:noFill/>
          </p:spPr>
          <p:txBody>
            <a:bodyPr wrap="none" rtlCol="0">
              <a:spAutoFit/>
            </a:bodyPr>
            <a:lstStyle/>
            <a:p>
              <a:r>
                <a:rPr lang="en-US" sz="900" dirty="0"/>
                <a:t>A/B Equal with D/E</a:t>
              </a:r>
            </a:p>
          </p:txBody>
        </p:sp>
        <p:sp>
          <p:nvSpPr>
            <p:cNvPr id="3" name="Rectangle 2">
              <a:extLst>
                <a:ext uri="{FF2B5EF4-FFF2-40B4-BE49-F238E27FC236}">
                  <a16:creationId xmlns:a16="http://schemas.microsoft.com/office/drawing/2014/main" id="{E1C3920B-F8AF-B331-4E41-D044819AAFE8}"/>
                </a:ext>
              </a:extLst>
            </p:cNvPr>
            <p:cNvSpPr/>
            <p:nvPr/>
          </p:nvSpPr>
          <p:spPr>
            <a:xfrm>
              <a:off x="6550956" y="6463171"/>
              <a:ext cx="9144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E7C1DBE-5E26-A681-D159-F22372D7CE43}"/>
                </a:ext>
              </a:extLst>
            </p:cNvPr>
            <p:cNvSpPr/>
            <p:nvPr/>
          </p:nvSpPr>
          <p:spPr>
            <a:xfrm>
              <a:off x="4564106" y="6463171"/>
              <a:ext cx="91440"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AA93B1-259A-E53F-E5FE-CF05D34CE539}"/>
                </a:ext>
              </a:extLst>
            </p:cNvPr>
            <p:cNvSpPr/>
            <p:nvPr/>
          </p:nvSpPr>
          <p:spPr>
            <a:xfrm>
              <a:off x="5313955" y="6463171"/>
              <a:ext cx="91440" cy="91440"/>
            </a:xfrm>
            <a:prstGeom prst="rect">
              <a:avLst/>
            </a:prstGeom>
            <a:solidFill>
              <a:srgbClr val="D9849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A96B9E7-D278-870E-5BA9-C3E70672CE4F}"/>
                </a:ext>
              </a:extLst>
            </p:cNvPr>
            <p:cNvSpPr txBox="1"/>
            <p:nvPr/>
          </p:nvSpPr>
          <p:spPr>
            <a:xfrm>
              <a:off x="4647353" y="6393475"/>
              <a:ext cx="665567" cy="230832"/>
            </a:xfrm>
            <a:prstGeom prst="rect">
              <a:avLst/>
            </a:prstGeom>
            <a:noFill/>
          </p:spPr>
          <p:txBody>
            <a:bodyPr wrap="none" rtlCol="0">
              <a:spAutoFit/>
            </a:bodyPr>
            <a:lstStyle/>
            <a:p>
              <a:r>
                <a:rPr lang="en-US" sz="900" dirty="0"/>
                <a:t>Teachers</a:t>
              </a:r>
            </a:p>
          </p:txBody>
        </p:sp>
        <p:sp>
          <p:nvSpPr>
            <p:cNvPr id="31" name="TextBox 30">
              <a:extLst>
                <a:ext uri="{FF2B5EF4-FFF2-40B4-BE49-F238E27FC236}">
                  <a16:creationId xmlns:a16="http://schemas.microsoft.com/office/drawing/2014/main" id="{7BF95E53-1B8A-8E4A-992A-5BE5FB6404AD}"/>
                </a:ext>
              </a:extLst>
            </p:cNvPr>
            <p:cNvSpPr txBox="1"/>
            <p:nvPr/>
          </p:nvSpPr>
          <p:spPr>
            <a:xfrm>
              <a:off x="6617400" y="6393475"/>
              <a:ext cx="1313180" cy="230832"/>
            </a:xfrm>
            <a:prstGeom prst="rect">
              <a:avLst/>
            </a:prstGeom>
            <a:noFill/>
          </p:spPr>
          <p:txBody>
            <a:bodyPr wrap="none" rtlCol="0">
              <a:spAutoFit/>
            </a:bodyPr>
            <a:lstStyle/>
            <a:p>
              <a:r>
                <a:rPr lang="en-US" sz="900" dirty="0"/>
                <a:t>D/f Greater Than A/B</a:t>
              </a:r>
            </a:p>
          </p:txBody>
        </p:sp>
      </p:grpSp>
    </p:spTree>
    <p:extLst>
      <p:ext uri="{BB962C8B-B14F-4D97-AF65-F5344CB8AC3E}">
        <p14:creationId xmlns:p14="http://schemas.microsoft.com/office/powerpoint/2010/main" val="23857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Graphic spid="10" grpId="0">
        <p:bldAsOne/>
      </p:bldGraphic>
      <p:bldP spid="11" grpId="0"/>
      <p:bldGraphic spid="12" grpId="0">
        <p:bldAsOne/>
      </p:bldGraphic>
      <p:bldP spid="13" grpId="0"/>
      <p:bldGraphic spid="14" grpId="0">
        <p:bldAsOne/>
      </p:bldGraphic>
      <p:bldP spid="15" grpId="0"/>
      <p:bldGraphic spid="16" grpId="0">
        <p:bldAsOne/>
      </p:bldGraphic>
      <p:bldGraphic spid="18" grpId="0">
        <p:bldAsOne/>
      </p:bldGraphic>
      <p:bldP spid="19" grpId="0"/>
      <p:bldP spid="20" grpId="0"/>
      <p:bldGraphic spid="22" grpId="0">
        <p:bldAsOne/>
      </p:bldGraphic>
      <p:bldP spid="23" grpId="0"/>
      <p:bldGraphic spid="24" grpId="0">
        <p:bldAsOne/>
      </p:bldGraphic>
      <p:bldP spid="25" grpId="0"/>
      <p:bldGraphic spid="26" grpId="0">
        <p:bldAsOne/>
      </p:bldGraphic>
      <p:bldP spid="27" grpId="0"/>
      <p:bldGraphic spid="36" grpId="0">
        <p:bldAsOne/>
      </p:bldGraphic>
      <p:bldP spid="37" grpId="0"/>
      <p:bldGraphic spid="38" grpId="0">
        <p:bldAsOne/>
      </p:bldGraphic>
      <p:bldP spid="39" grpId="0"/>
      <p:bldGraphic spid="40" grpId="0">
        <p:bldAsOne/>
      </p:bldGraphic>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5C47-55FA-77CA-296B-4760AFD5B9D8}"/>
              </a:ext>
            </a:extLst>
          </p:cNvPr>
          <p:cNvSpPr>
            <a:spLocks noGrp="1"/>
          </p:cNvSpPr>
          <p:nvPr>
            <p:ph type="title"/>
          </p:nvPr>
        </p:nvSpPr>
        <p:spPr/>
        <p:txBody>
          <a:bodyPr/>
          <a:lstStyle/>
          <a:p>
            <a:r>
              <a:rPr lang="en-US" dirty="0"/>
              <a:t>There is a Significant Confidence Gap</a:t>
            </a:r>
          </a:p>
        </p:txBody>
      </p:sp>
      <p:sp>
        <p:nvSpPr>
          <p:cNvPr id="4" name="Slide Number Placeholder 3">
            <a:extLst>
              <a:ext uri="{FF2B5EF4-FFF2-40B4-BE49-F238E27FC236}">
                <a16:creationId xmlns:a16="http://schemas.microsoft.com/office/drawing/2014/main" id="{3E4CE3F0-94D7-12E6-1189-D611E1929B04}"/>
              </a:ext>
            </a:extLst>
          </p:cNvPr>
          <p:cNvSpPr>
            <a:spLocks noGrp="1"/>
          </p:cNvSpPr>
          <p:nvPr>
            <p:ph type="sldNum" sz="quarter" idx="12"/>
          </p:nvPr>
        </p:nvSpPr>
        <p:spPr/>
        <p:txBody>
          <a:bodyPr/>
          <a:lstStyle/>
          <a:p>
            <a:fld id="{A20375E0-EDBF-3141-92D4-38A8AD37CDF6}" type="slidenum">
              <a:rPr lang="en-US" smtClean="0"/>
              <a:pPr/>
              <a:t>23</a:t>
            </a:fld>
            <a:endParaRPr lang="en-US" dirty="0"/>
          </a:p>
        </p:txBody>
      </p:sp>
      <p:sp>
        <p:nvSpPr>
          <p:cNvPr id="5" name="Text Placeholder 4">
            <a:extLst>
              <a:ext uri="{FF2B5EF4-FFF2-40B4-BE49-F238E27FC236}">
                <a16:creationId xmlns:a16="http://schemas.microsoft.com/office/drawing/2014/main" id="{9E1CE3CD-1E67-1115-1994-229C1E201092}"/>
              </a:ext>
            </a:extLst>
          </p:cNvPr>
          <p:cNvSpPr>
            <a:spLocks noGrp="1"/>
          </p:cNvSpPr>
          <p:nvPr>
            <p:ph type="body" sz="quarter" idx="13"/>
          </p:nvPr>
        </p:nvSpPr>
        <p:spPr/>
        <p:txBody>
          <a:bodyPr>
            <a:normAutofit/>
          </a:bodyPr>
          <a:lstStyle/>
          <a:p>
            <a:pPr>
              <a:lnSpc>
                <a:spcPct val="100000"/>
              </a:lnSpc>
            </a:pPr>
            <a:r>
              <a:rPr lang="en-US" sz="1800" dirty="0"/>
              <a:t>Few teachers feel extremely confident talking about climate change with students – it is on par with guns and mental health. </a:t>
            </a:r>
          </a:p>
        </p:txBody>
      </p:sp>
      <p:graphicFrame>
        <p:nvGraphicFramePr>
          <p:cNvPr id="12" name="Chart 11">
            <a:extLst>
              <a:ext uri="{FF2B5EF4-FFF2-40B4-BE49-F238E27FC236}">
                <a16:creationId xmlns:a16="http://schemas.microsoft.com/office/drawing/2014/main" id="{B3862CB8-8E7A-7820-534C-E4F7CA551515}"/>
              </a:ext>
            </a:extLst>
          </p:cNvPr>
          <p:cNvGraphicFramePr/>
          <p:nvPr/>
        </p:nvGraphicFramePr>
        <p:xfrm>
          <a:off x="3412201" y="1437801"/>
          <a:ext cx="4442472" cy="48655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FE530FDD-A9A5-05C3-F6AA-068A7B318209}"/>
              </a:ext>
            </a:extLst>
          </p:cNvPr>
          <p:cNvSpPr/>
          <p:nvPr/>
        </p:nvSpPr>
        <p:spPr>
          <a:xfrm>
            <a:off x="3670820" y="3895002"/>
            <a:ext cx="3895096" cy="42256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0251477-C380-2AF4-E9DD-1FF046D97BC6}"/>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
        <p:nvSpPr>
          <p:cNvPr id="9" name="Arrow: Right 8">
            <a:extLst>
              <a:ext uri="{FF2B5EF4-FFF2-40B4-BE49-F238E27FC236}">
                <a16:creationId xmlns:a16="http://schemas.microsoft.com/office/drawing/2014/main" id="{DA9E0BFA-C2C6-FE7F-0A6C-55C1FBA4B79C}"/>
              </a:ext>
            </a:extLst>
          </p:cNvPr>
          <p:cNvSpPr/>
          <p:nvPr/>
        </p:nvSpPr>
        <p:spPr>
          <a:xfrm>
            <a:off x="7705692" y="3935212"/>
            <a:ext cx="501162" cy="3354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60D9860-228C-C57B-872A-01C88086C79A}"/>
              </a:ext>
            </a:extLst>
          </p:cNvPr>
          <p:cNvSpPr txBox="1"/>
          <p:nvPr/>
        </p:nvSpPr>
        <p:spPr>
          <a:xfrm>
            <a:off x="8766198" y="2018470"/>
            <a:ext cx="2548501" cy="261610"/>
          </a:xfrm>
          <a:prstGeom prst="rect">
            <a:avLst/>
          </a:prstGeom>
          <a:noFill/>
        </p:spPr>
        <p:txBody>
          <a:bodyPr wrap="square">
            <a:spAutoFit/>
          </a:bodyPr>
          <a:lstStyle/>
          <a:p>
            <a:pPr marL="0" algn="ctr" defTabSz="914400" rtl="0" eaLnBrk="1" fontAlgn="t" latinLnBrk="0" hangingPunct="1"/>
            <a:r>
              <a:rPr lang="en-US" sz="1100" u="none" strike="noStrike" kern="1200" dirty="0">
                <a:solidFill>
                  <a:schemeClr val="dk1"/>
                </a:solidFill>
                <a:effectLst/>
                <a:latin typeface="+mj-lt"/>
                <a:ea typeface="+mn-ea"/>
                <a:cs typeface="+mn-cs"/>
              </a:rPr>
              <a:t>% Extremely/Somewhat Confident</a:t>
            </a:r>
          </a:p>
        </p:txBody>
      </p:sp>
      <p:sp>
        <p:nvSpPr>
          <p:cNvPr id="6" name="Rectangle: Rounded Corners 5">
            <a:extLst>
              <a:ext uri="{FF2B5EF4-FFF2-40B4-BE49-F238E27FC236}">
                <a16:creationId xmlns:a16="http://schemas.microsoft.com/office/drawing/2014/main" id="{983E583E-CE89-918D-DB34-22AADFD117FF}"/>
              </a:ext>
            </a:extLst>
          </p:cNvPr>
          <p:cNvSpPr/>
          <p:nvPr/>
        </p:nvSpPr>
        <p:spPr>
          <a:xfrm>
            <a:off x="683754" y="2853568"/>
            <a:ext cx="1941519" cy="21632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Only 21% of Teachers feel “very informed” about climate change</a:t>
            </a:r>
          </a:p>
        </p:txBody>
      </p:sp>
      <p:sp>
        <p:nvSpPr>
          <p:cNvPr id="10" name="Rectangle 9">
            <a:extLst>
              <a:ext uri="{FF2B5EF4-FFF2-40B4-BE49-F238E27FC236}">
                <a16:creationId xmlns:a16="http://schemas.microsoft.com/office/drawing/2014/main" id="{17C89620-A718-EF53-35DC-472F1746C5D1}"/>
              </a:ext>
            </a:extLst>
          </p:cNvPr>
          <p:cNvSpPr/>
          <p:nvPr/>
        </p:nvSpPr>
        <p:spPr>
          <a:xfrm>
            <a:off x="8561999" y="4349460"/>
            <a:ext cx="2860316" cy="1578376"/>
          </a:xfrm>
          <a:prstGeom prst="rect">
            <a:avLst/>
          </a:prstGeom>
          <a:ln w="38100">
            <a:solidFill>
              <a:schemeClr val="accent6"/>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b="1" dirty="0"/>
              <a:t>Least Confident</a:t>
            </a:r>
          </a:p>
        </p:txBody>
      </p:sp>
      <p:sp>
        <p:nvSpPr>
          <p:cNvPr id="13" name="Rectangle 12">
            <a:extLst>
              <a:ext uri="{FF2B5EF4-FFF2-40B4-BE49-F238E27FC236}">
                <a16:creationId xmlns:a16="http://schemas.microsoft.com/office/drawing/2014/main" id="{56907458-733A-082E-F428-FA2EDD3DE011}"/>
              </a:ext>
            </a:extLst>
          </p:cNvPr>
          <p:cNvSpPr/>
          <p:nvPr/>
        </p:nvSpPr>
        <p:spPr>
          <a:xfrm>
            <a:off x="8561999" y="2349503"/>
            <a:ext cx="2860316" cy="1578376"/>
          </a:xfrm>
          <a:prstGeom prst="rect">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b="1" dirty="0"/>
              <a:t>Most Confident</a:t>
            </a:r>
          </a:p>
          <a:p>
            <a:pPr algn="ctr"/>
            <a:endParaRPr lang="en-US" sz="1600" b="1" dirty="0"/>
          </a:p>
        </p:txBody>
      </p:sp>
      <p:graphicFrame>
        <p:nvGraphicFramePr>
          <p:cNvPr id="14" name="Table 14">
            <a:extLst>
              <a:ext uri="{FF2B5EF4-FFF2-40B4-BE49-F238E27FC236}">
                <a16:creationId xmlns:a16="http://schemas.microsoft.com/office/drawing/2014/main" id="{BF2B7046-2317-798B-5368-D12A6125A953}"/>
              </a:ext>
            </a:extLst>
          </p:cNvPr>
          <p:cNvGraphicFramePr>
            <a:graphicFrameLocks noGrp="1"/>
          </p:cNvGraphicFramePr>
          <p:nvPr/>
        </p:nvGraphicFramePr>
        <p:xfrm>
          <a:off x="8711574" y="2642162"/>
          <a:ext cx="2791771" cy="1219200"/>
        </p:xfrm>
        <a:graphic>
          <a:graphicData uri="http://schemas.openxmlformats.org/drawingml/2006/table">
            <a:tbl>
              <a:tblPr firstRow="1" bandRow="1">
                <a:tableStyleId>{2D5ABB26-0587-4C30-8999-92F81FD0307C}</a:tableStyleId>
              </a:tblPr>
              <a:tblGrid>
                <a:gridCol w="2087696">
                  <a:extLst>
                    <a:ext uri="{9D8B030D-6E8A-4147-A177-3AD203B41FA5}">
                      <a16:colId xmlns:a16="http://schemas.microsoft.com/office/drawing/2014/main" val="3026403173"/>
                    </a:ext>
                  </a:extLst>
                </a:gridCol>
                <a:gridCol w="704075">
                  <a:extLst>
                    <a:ext uri="{9D8B030D-6E8A-4147-A177-3AD203B41FA5}">
                      <a16:colId xmlns:a16="http://schemas.microsoft.com/office/drawing/2014/main" val="1020431378"/>
                    </a:ext>
                  </a:extLst>
                </a:gridCol>
              </a:tblGrid>
              <a:tr h="276481">
                <a:tc>
                  <a:txBody>
                    <a:bodyPr/>
                    <a:lstStyle/>
                    <a:p>
                      <a:r>
                        <a:rPr lang="en-US" sz="1400" dirty="0"/>
                        <a:t>Urban Teachers</a:t>
                      </a:r>
                    </a:p>
                  </a:txBody>
                  <a:tcPr/>
                </a:tc>
                <a:tc>
                  <a:txBody>
                    <a:bodyPr/>
                    <a:lstStyle/>
                    <a:p>
                      <a:r>
                        <a:rPr lang="en-US" sz="1400" dirty="0"/>
                        <a:t>73%</a:t>
                      </a:r>
                    </a:p>
                  </a:txBody>
                  <a:tcPr/>
                </a:tc>
                <a:extLst>
                  <a:ext uri="{0D108BD9-81ED-4DB2-BD59-A6C34878D82A}">
                    <a16:rowId xmlns:a16="http://schemas.microsoft.com/office/drawing/2014/main" val="391048310"/>
                  </a:ext>
                </a:extLst>
              </a:tr>
              <a:tr h="276481">
                <a:tc>
                  <a:txBody>
                    <a:bodyPr/>
                    <a:lstStyle/>
                    <a:p>
                      <a:r>
                        <a:rPr lang="en-US" sz="1400" dirty="0"/>
                        <a:t>Teach AP</a:t>
                      </a:r>
                    </a:p>
                  </a:txBody>
                  <a:tcPr/>
                </a:tc>
                <a:tc>
                  <a:txBody>
                    <a:bodyPr/>
                    <a:lstStyle/>
                    <a:p>
                      <a:r>
                        <a:rPr lang="en-US" sz="1400" dirty="0"/>
                        <a:t>72%</a:t>
                      </a:r>
                    </a:p>
                  </a:txBody>
                  <a:tcPr/>
                </a:tc>
                <a:extLst>
                  <a:ext uri="{0D108BD9-81ED-4DB2-BD59-A6C34878D82A}">
                    <a16:rowId xmlns:a16="http://schemas.microsoft.com/office/drawing/2014/main" val="2656211988"/>
                  </a:ext>
                </a:extLst>
              </a:tr>
              <a:tr h="276481">
                <a:tc>
                  <a:txBody>
                    <a:bodyPr/>
                    <a:lstStyle/>
                    <a:p>
                      <a:r>
                        <a:rPr lang="en-US" sz="1400" dirty="0"/>
                        <a:t>MS/HS Science</a:t>
                      </a:r>
                    </a:p>
                  </a:txBody>
                  <a:tcPr/>
                </a:tc>
                <a:tc>
                  <a:txBody>
                    <a:bodyPr/>
                    <a:lstStyle/>
                    <a:p>
                      <a:r>
                        <a:rPr lang="en-US" sz="1400" dirty="0"/>
                        <a:t>71%</a:t>
                      </a:r>
                    </a:p>
                  </a:txBody>
                  <a:tcPr/>
                </a:tc>
                <a:extLst>
                  <a:ext uri="{0D108BD9-81ED-4DB2-BD59-A6C34878D82A}">
                    <a16:rowId xmlns:a16="http://schemas.microsoft.com/office/drawing/2014/main" val="2062751563"/>
                  </a:ext>
                </a:extLst>
              </a:tr>
              <a:tr h="276481">
                <a:tc>
                  <a:txBody>
                    <a:bodyPr/>
                    <a:lstStyle/>
                    <a:p>
                      <a:r>
                        <a:rPr lang="en-US" sz="1400" dirty="0"/>
                        <a:t>&lt;10 Years in Education</a:t>
                      </a:r>
                    </a:p>
                  </a:txBody>
                  <a:tcPr/>
                </a:tc>
                <a:tc>
                  <a:txBody>
                    <a:bodyPr/>
                    <a:lstStyle/>
                    <a:p>
                      <a:r>
                        <a:rPr lang="en-US" sz="1400" dirty="0"/>
                        <a:t>67%</a:t>
                      </a:r>
                    </a:p>
                  </a:txBody>
                  <a:tcPr/>
                </a:tc>
                <a:extLst>
                  <a:ext uri="{0D108BD9-81ED-4DB2-BD59-A6C34878D82A}">
                    <a16:rowId xmlns:a16="http://schemas.microsoft.com/office/drawing/2014/main" val="2595056061"/>
                  </a:ext>
                </a:extLst>
              </a:tr>
            </a:tbl>
          </a:graphicData>
        </a:graphic>
      </p:graphicFrame>
      <p:graphicFrame>
        <p:nvGraphicFramePr>
          <p:cNvPr id="15" name="Table 14">
            <a:extLst>
              <a:ext uri="{FF2B5EF4-FFF2-40B4-BE49-F238E27FC236}">
                <a16:creationId xmlns:a16="http://schemas.microsoft.com/office/drawing/2014/main" id="{F06A93EF-2592-3D98-D769-305386F75BBC}"/>
              </a:ext>
            </a:extLst>
          </p:cNvPr>
          <p:cNvGraphicFramePr>
            <a:graphicFrameLocks noGrp="1"/>
          </p:cNvGraphicFramePr>
          <p:nvPr/>
        </p:nvGraphicFramePr>
        <p:xfrm>
          <a:off x="8711574" y="4936232"/>
          <a:ext cx="2791771" cy="609600"/>
        </p:xfrm>
        <a:graphic>
          <a:graphicData uri="http://schemas.openxmlformats.org/drawingml/2006/table">
            <a:tbl>
              <a:tblPr firstRow="1" bandRow="1">
                <a:tableStyleId>{2D5ABB26-0587-4C30-8999-92F81FD0307C}</a:tableStyleId>
              </a:tblPr>
              <a:tblGrid>
                <a:gridCol w="2087696">
                  <a:extLst>
                    <a:ext uri="{9D8B030D-6E8A-4147-A177-3AD203B41FA5}">
                      <a16:colId xmlns:a16="http://schemas.microsoft.com/office/drawing/2014/main" val="3026403173"/>
                    </a:ext>
                  </a:extLst>
                </a:gridCol>
                <a:gridCol w="704075">
                  <a:extLst>
                    <a:ext uri="{9D8B030D-6E8A-4147-A177-3AD203B41FA5}">
                      <a16:colId xmlns:a16="http://schemas.microsoft.com/office/drawing/2014/main" val="1020431378"/>
                    </a:ext>
                  </a:extLst>
                </a:gridCol>
              </a:tblGrid>
              <a:tr h="276481">
                <a:tc>
                  <a:txBody>
                    <a:bodyPr/>
                    <a:lstStyle/>
                    <a:p>
                      <a:r>
                        <a:rPr lang="en-US" sz="1400" dirty="0"/>
                        <a:t>Elementary Teachers</a:t>
                      </a:r>
                    </a:p>
                  </a:txBody>
                  <a:tcPr/>
                </a:tc>
                <a:tc>
                  <a:txBody>
                    <a:bodyPr/>
                    <a:lstStyle/>
                    <a:p>
                      <a:r>
                        <a:rPr lang="en-US" sz="1400" dirty="0"/>
                        <a:t>47%</a:t>
                      </a:r>
                    </a:p>
                  </a:txBody>
                  <a:tcPr/>
                </a:tc>
                <a:extLst>
                  <a:ext uri="{0D108BD9-81ED-4DB2-BD59-A6C34878D82A}">
                    <a16:rowId xmlns:a16="http://schemas.microsoft.com/office/drawing/2014/main" val="391048310"/>
                  </a:ext>
                </a:extLst>
              </a:tr>
              <a:tr h="276481">
                <a:tc>
                  <a:txBody>
                    <a:bodyPr/>
                    <a:lstStyle/>
                    <a:p>
                      <a:r>
                        <a:rPr lang="en-US" sz="1400" dirty="0"/>
                        <a:t>Suburban</a:t>
                      </a:r>
                    </a:p>
                  </a:txBody>
                  <a:tcPr/>
                </a:tc>
                <a:tc>
                  <a:txBody>
                    <a:bodyPr/>
                    <a:lstStyle/>
                    <a:p>
                      <a:r>
                        <a:rPr lang="en-US" sz="1400" dirty="0"/>
                        <a:t>47%</a:t>
                      </a:r>
                    </a:p>
                  </a:txBody>
                  <a:tcPr/>
                </a:tc>
                <a:extLst>
                  <a:ext uri="{0D108BD9-81ED-4DB2-BD59-A6C34878D82A}">
                    <a16:rowId xmlns:a16="http://schemas.microsoft.com/office/drawing/2014/main" val="2656211988"/>
                  </a:ext>
                </a:extLst>
              </a:tr>
            </a:tbl>
          </a:graphicData>
        </a:graphic>
      </p:graphicFrame>
      <p:sp>
        <p:nvSpPr>
          <p:cNvPr id="16" name="TextBox 15">
            <a:extLst>
              <a:ext uri="{FF2B5EF4-FFF2-40B4-BE49-F238E27FC236}">
                <a16:creationId xmlns:a16="http://schemas.microsoft.com/office/drawing/2014/main" id="{522E1B22-3B92-DBC7-D2F9-645BAE66B804}"/>
              </a:ext>
            </a:extLst>
          </p:cNvPr>
          <p:cNvSpPr txBox="1"/>
          <p:nvPr/>
        </p:nvSpPr>
        <p:spPr>
          <a:xfrm>
            <a:off x="4528634" y="6172541"/>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10120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5C47-55FA-77CA-296B-4760AFD5B9D8}"/>
              </a:ext>
            </a:extLst>
          </p:cNvPr>
          <p:cNvSpPr>
            <a:spLocks noGrp="1"/>
          </p:cNvSpPr>
          <p:nvPr>
            <p:ph type="title"/>
          </p:nvPr>
        </p:nvSpPr>
        <p:spPr/>
        <p:txBody>
          <a:bodyPr/>
          <a:lstStyle/>
          <a:p>
            <a:r>
              <a:rPr lang="en-US" dirty="0"/>
              <a:t>As Well As A Preparedness Gap</a:t>
            </a:r>
          </a:p>
        </p:txBody>
      </p:sp>
      <p:sp>
        <p:nvSpPr>
          <p:cNvPr id="4" name="Slide Number Placeholder 3">
            <a:extLst>
              <a:ext uri="{FF2B5EF4-FFF2-40B4-BE49-F238E27FC236}">
                <a16:creationId xmlns:a16="http://schemas.microsoft.com/office/drawing/2014/main" id="{3E4CE3F0-94D7-12E6-1189-D611E1929B04}"/>
              </a:ext>
            </a:extLst>
          </p:cNvPr>
          <p:cNvSpPr>
            <a:spLocks noGrp="1"/>
          </p:cNvSpPr>
          <p:nvPr>
            <p:ph type="sldNum" sz="quarter" idx="12"/>
          </p:nvPr>
        </p:nvSpPr>
        <p:spPr/>
        <p:txBody>
          <a:bodyPr/>
          <a:lstStyle/>
          <a:p>
            <a:fld id="{A20375E0-EDBF-3141-92D4-38A8AD37CDF6}" type="slidenum">
              <a:rPr lang="en-US" smtClean="0"/>
              <a:pPr/>
              <a:t>24</a:t>
            </a:fld>
            <a:endParaRPr lang="en-US" dirty="0"/>
          </a:p>
        </p:txBody>
      </p:sp>
      <p:sp>
        <p:nvSpPr>
          <p:cNvPr id="5" name="Text Placeholder 4">
            <a:extLst>
              <a:ext uri="{FF2B5EF4-FFF2-40B4-BE49-F238E27FC236}">
                <a16:creationId xmlns:a16="http://schemas.microsoft.com/office/drawing/2014/main" id="{9E1CE3CD-1E67-1115-1994-229C1E201092}"/>
              </a:ext>
            </a:extLst>
          </p:cNvPr>
          <p:cNvSpPr>
            <a:spLocks noGrp="1"/>
          </p:cNvSpPr>
          <p:nvPr>
            <p:ph type="body" sz="quarter" idx="13"/>
          </p:nvPr>
        </p:nvSpPr>
        <p:spPr/>
        <p:txBody>
          <a:bodyPr>
            <a:normAutofit/>
          </a:bodyPr>
          <a:lstStyle/>
          <a:p>
            <a:r>
              <a:rPr lang="en-US" sz="1800" dirty="0"/>
              <a:t>Less than half of teachers across grades feel “prepared” to teach the topic, and they lack needed resources.</a:t>
            </a:r>
          </a:p>
        </p:txBody>
      </p:sp>
      <p:graphicFrame>
        <p:nvGraphicFramePr>
          <p:cNvPr id="15" name="Chart 14">
            <a:extLst>
              <a:ext uri="{FF2B5EF4-FFF2-40B4-BE49-F238E27FC236}">
                <a16:creationId xmlns:a16="http://schemas.microsoft.com/office/drawing/2014/main" id="{FEE28939-9A35-04DC-B24F-DDD221705266}"/>
              </a:ext>
            </a:extLst>
          </p:cNvPr>
          <p:cNvGraphicFramePr/>
          <p:nvPr>
            <p:extLst>
              <p:ext uri="{D42A27DB-BD31-4B8C-83A1-F6EECF244321}">
                <p14:modId xmlns:p14="http://schemas.microsoft.com/office/powerpoint/2010/main" val="3455733187"/>
              </p:ext>
            </p:extLst>
          </p:nvPr>
        </p:nvGraphicFramePr>
        <p:xfrm>
          <a:off x="513306" y="1179880"/>
          <a:ext cx="3872277" cy="48655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0251477-C380-2AF4-E9DD-1FF046D97BC6}"/>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graphicFrame>
        <p:nvGraphicFramePr>
          <p:cNvPr id="3" name="Chart 2">
            <a:extLst>
              <a:ext uri="{FF2B5EF4-FFF2-40B4-BE49-F238E27FC236}">
                <a16:creationId xmlns:a16="http://schemas.microsoft.com/office/drawing/2014/main" id="{95AAB98C-A3A2-2CFD-B5C5-4CA80ECB3DC6}"/>
              </a:ext>
            </a:extLst>
          </p:cNvPr>
          <p:cNvGraphicFramePr/>
          <p:nvPr>
            <p:extLst>
              <p:ext uri="{D42A27DB-BD31-4B8C-83A1-F6EECF244321}">
                <p14:modId xmlns:p14="http://schemas.microsoft.com/office/powerpoint/2010/main" val="2593434923"/>
              </p:ext>
            </p:extLst>
          </p:nvPr>
        </p:nvGraphicFramePr>
        <p:xfrm>
          <a:off x="5715859" y="749239"/>
          <a:ext cx="5219829" cy="5676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14">
            <a:extLst>
              <a:ext uri="{FF2B5EF4-FFF2-40B4-BE49-F238E27FC236}">
                <a16:creationId xmlns:a16="http://schemas.microsoft.com/office/drawing/2014/main" id="{12BDF92D-51AA-9EA4-3C5A-CCA5A62CF44D}"/>
              </a:ext>
            </a:extLst>
          </p:cNvPr>
          <p:cNvGraphicFramePr>
            <a:graphicFrameLocks noGrp="1"/>
          </p:cNvGraphicFramePr>
          <p:nvPr/>
        </p:nvGraphicFramePr>
        <p:xfrm>
          <a:off x="10280708" y="1779762"/>
          <a:ext cx="1113912" cy="4124604"/>
        </p:xfrm>
        <a:graphic>
          <a:graphicData uri="http://schemas.openxmlformats.org/drawingml/2006/table">
            <a:tbl>
              <a:tblPr firstRow="1" bandRow="1">
                <a:tableStyleId>{5C22544A-7EE6-4342-B048-85BDC9FD1C3A}</a:tableStyleId>
              </a:tblPr>
              <a:tblGrid>
                <a:gridCol w="1113912">
                  <a:extLst>
                    <a:ext uri="{9D8B030D-6E8A-4147-A177-3AD203B41FA5}">
                      <a16:colId xmlns:a16="http://schemas.microsoft.com/office/drawing/2014/main" val="3758067345"/>
                    </a:ext>
                  </a:extLst>
                </a:gridCol>
              </a:tblGrid>
              <a:tr h="1031151">
                <a:tc>
                  <a:txBody>
                    <a:bodyPr/>
                    <a:lstStyle/>
                    <a:p>
                      <a:pPr marL="0" algn="ctr" defTabSz="914400" rtl="0" eaLnBrk="1" fontAlgn="t" latinLnBrk="0" hangingPunct="1"/>
                      <a:r>
                        <a:rPr lang="en-US" sz="1600" b="1" i="0" u="none" strike="noStrike" kern="1200" dirty="0">
                          <a:solidFill>
                            <a:schemeClr val="accent1">
                              <a:lumMod val="50000"/>
                            </a:schemeClr>
                          </a:solidFill>
                          <a:effectLst/>
                          <a:latin typeface="Arial" panose="020B0604020202020204" pitchFamily="34" charset="0"/>
                          <a:ea typeface="+mn-ea"/>
                          <a:cs typeface="+mn-cs"/>
                        </a:rPr>
                        <a:t>Yes, Always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202469"/>
                  </a:ext>
                </a:extLst>
              </a:tr>
              <a:tr h="1031151">
                <a:tc>
                  <a:txBody>
                    <a:bodyPr/>
                    <a:lstStyle/>
                    <a:p>
                      <a:pPr marL="0" algn="ctr" defTabSz="914400" rtl="0" eaLnBrk="1" fontAlgn="t" latinLnBrk="0" hangingPunct="1"/>
                      <a:r>
                        <a:rPr lang="en-US" sz="1600" b="1" i="0" u="none" strike="noStrike" kern="1200" dirty="0">
                          <a:solidFill>
                            <a:schemeClr val="accent1"/>
                          </a:solidFill>
                          <a:effectLst/>
                          <a:latin typeface="Arial" panose="020B0604020202020204" pitchFamily="34" charset="0"/>
                          <a:ea typeface="+mn-ea"/>
                          <a:cs typeface="+mn-cs"/>
                        </a:rPr>
                        <a:t>Yes, Most of the time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1734823"/>
                  </a:ext>
                </a:extLst>
              </a:tr>
              <a:tr h="1031151">
                <a:tc>
                  <a:txBody>
                    <a:bodyPr/>
                    <a:lstStyle/>
                    <a:p>
                      <a:pPr marL="0" algn="ctr" defTabSz="914400" rtl="0" eaLnBrk="1" fontAlgn="t" latinLnBrk="0" hangingPunct="1"/>
                      <a:r>
                        <a:rPr lang="en-US" sz="1600" b="1" i="0" u="none" strike="noStrike" kern="1200" dirty="0">
                          <a:solidFill>
                            <a:schemeClr val="accent1">
                              <a:lumMod val="60000"/>
                              <a:lumOff val="40000"/>
                            </a:schemeClr>
                          </a:solidFill>
                          <a:effectLst/>
                          <a:latin typeface="Arial" panose="020B0604020202020204" pitchFamily="34" charset="0"/>
                          <a:ea typeface="+mn-ea"/>
                          <a:cs typeface="+mn-cs"/>
                        </a:rPr>
                        <a:t>Only some of the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355255"/>
                  </a:ext>
                </a:extLst>
              </a:tr>
              <a:tr h="1031151">
                <a:tc>
                  <a:txBody>
                    <a:bodyPr/>
                    <a:lstStyle/>
                    <a:p>
                      <a:pPr marL="0" algn="ctr" defTabSz="914400" rtl="0" eaLnBrk="1" fontAlgn="t" latinLnBrk="0" hangingPunct="1"/>
                      <a:r>
                        <a:rPr lang="en-US" sz="1600" b="1" i="0" u="none" strike="noStrike" kern="1200" dirty="0">
                          <a:solidFill>
                            <a:schemeClr val="tx1"/>
                          </a:solidFill>
                          <a:effectLst/>
                          <a:latin typeface="Arial" panose="020B0604020202020204" pitchFamily="34" charset="0"/>
                          <a:ea typeface="+mn-ea"/>
                          <a:cs typeface="+mn-cs"/>
                        </a:rPr>
                        <a:t>No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592056"/>
                  </a:ext>
                </a:extLst>
              </a:tr>
            </a:tbl>
          </a:graphicData>
        </a:graphic>
      </p:graphicFrame>
      <p:sp>
        <p:nvSpPr>
          <p:cNvPr id="11" name="TextBox 10">
            <a:extLst>
              <a:ext uri="{FF2B5EF4-FFF2-40B4-BE49-F238E27FC236}">
                <a16:creationId xmlns:a16="http://schemas.microsoft.com/office/drawing/2014/main" id="{592C99F9-8C9D-3532-189A-C3FAC7D2BFD8}"/>
              </a:ext>
            </a:extLst>
          </p:cNvPr>
          <p:cNvSpPr txBox="1"/>
          <p:nvPr/>
        </p:nvSpPr>
        <p:spPr>
          <a:xfrm>
            <a:off x="4356275" y="2377362"/>
            <a:ext cx="2110771" cy="1089660"/>
          </a:xfrm>
          <a:prstGeom prst="wedgeRoundRectCallout">
            <a:avLst>
              <a:gd name="adj1" fmla="val -9018"/>
              <a:gd name="adj2" fmla="val 72036"/>
              <a:gd name="adj3" fmla="val 16667"/>
            </a:avLst>
          </a:prstGeom>
          <a:solidFill>
            <a:schemeClr val="bg1"/>
          </a:solidFill>
          <a:ln w="28575">
            <a:solidFill>
              <a:schemeClr val="accent1"/>
            </a:solidFill>
          </a:ln>
        </p:spPr>
        <p:txBody>
          <a:bodyPr wrap="square">
            <a:spAutoFit/>
          </a:bodyPr>
          <a:lstStyle/>
          <a:p>
            <a:pPr algn="ctr"/>
            <a:r>
              <a:rPr lang="en-US" sz="1600" b="1" baseline="0" dirty="0">
                <a:solidFill>
                  <a:schemeClr val="tx1"/>
                </a:solidFill>
              </a:rPr>
              <a:t>56% of </a:t>
            </a:r>
            <a:r>
              <a:rPr lang="en-US" sz="1600" b="1" dirty="0"/>
              <a:t>teachers </a:t>
            </a:r>
            <a:r>
              <a:rPr lang="en-US" sz="1400" baseline="0" dirty="0">
                <a:solidFill>
                  <a:schemeClr val="tx1"/>
                </a:solidFill>
              </a:rPr>
              <a:t>say they only have resources some of the time or never</a:t>
            </a:r>
            <a:endParaRPr lang="en-US" sz="1400" dirty="0"/>
          </a:p>
        </p:txBody>
      </p:sp>
      <p:sp>
        <p:nvSpPr>
          <p:cNvPr id="10" name="TextBox 9">
            <a:extLst>
              <a:ext uri="{FF2B5EF4-FFF2-40B4-BE49-F238E27FC236}">
                <a16:creationId xmlns:a16="http://schemas.microsoft.com/office/drawing/2014/main" id="{E3ACBA9A-CB0B-707C-BB8D-366FF5A219FF}"/>
              </a:ext>
            </a:extLst>
          </p:cNvPr>
          <p:cNvSpPr txBox="1"/>
          <p:nvPr/>
        </p:nvSpPr>
        <p:spPr>
          <a:xfrm>
            <a:off x="7239596" y="1739921"/>
            <a:ext cx="2334753" cy="261610"/>
          </a:xfrm>
          <a:prstGeom prst="rect">
            <a:avLst/>
          </a:prstGeom>
          <a:noFill/>
        </p:spPr>
        <p:txBody>
          <a:bodyPr wrap="square">
            <a:spAutoFit/>
          </a:bodyPr>
          <a:lstStyle/>
          <a:p>
            <a:pPr algn="ctr"/>
            <a:r>
              <a:rPr lang="en-US" sz="1100" i="1" dirty="0"/>
              <a:t>among teachers only</a:t>
            </a:r>
          </a:p>
        </p:txBody>
      </p:sp>
      <p:sp>
        <p:nvSpPr>
          <p:cNvPr id="12" name="TextBox 11">
            <a:extLst>
              <a:ext uri="{FF2B5EF4-FFF2-40B4-BE49-F238E27FC236}">
                <a16:creationId xmlns:a16="http://schemas.microsoft.com/office/drawing/2014/main" id="{C6C2C9E6-1B33-5143-101E-0D2EADBA51B4}"/>
              </a:ext>
            </a:extLst>
          </p:cNvPr>
          <p:cNvSpPr txBox="1"/>
          <p:nvPr/>
        </p:nvSpPr>
        <p:spPr>
          <a:xfrm>
            <a:off x="1236633" y="1742658"/>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2034958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3583-7554-9E8C-7896-18A169CEB8B0}"/>
              </a:ext>
            </a:extLst>
          </p:cNvPr>
          <p:cNvSpPr>
            <a:spLocks noGrp="1"/>
          </p:cNvSpPr>
          <p:nvPr>
            <p:ph type="ctrTitle"/>
          </p:nvPr>
        </p:nvSpPr>
        <p:spPr>
          <a:xfrm>
            <a:off x="569609" y="1775506"/>
            <a:ext cx="10897644" cy="2387600"/>
          </a:xfrm>
        </p:spPr>
        <p:txBody>
          <a:bodyPr/>
          <a:lstStyle/>
          <a:p>
            <a:r>
              <a:rPr lang="en-US" dirty="0"/>
              <a:t>Closing the Climate Education Gap</a:t>
            </a:r>
          </a:p>
        </p:txBody>
      </p:sp>
    </p:spTree>
    <p:extLst>
      <p:ext uri="{BB962C8B-B14F-4D97-AF65-F5344CB8AC3E}">
        <p14:creationId xmlns:p14="http://schemas.microsoft.com/office/powerpoint/2010/main" val="46987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2B38-156A-D491-45C4-7670851F3652}"/>
              </a:ext>
            </a:extLst>
          </p:cNvPr>
          <p:cNvSpPr>
            <a:spLocks noGrp="1"/>
          </p:cNvSpPr>
          <p:nvPr>
            <p:ph type="title"/>
          </p:nvPr>
        </p:nvSpPr>
        <p:spPr>
          <a:xfrm>
            <a:off x="422564" y="319466"/>
            <a:ext cx="11376146" cy="550615"/>
          </a:xfrm>
        </p:spPr>
        <p:txBody>
          <a:bodyPr/>
          <a:lstStyle/>
          <a:p>
            <a:r>
              <a:rPr lang="en-US" sz="3000" dirty="0"/>
              <a:t>Materials, PD, and Opportunities for Student Experiences Are All Equally Important to Supporting Effective Teaching</a:t>
            </a:r>
          </a:p>
        </p:txBody>
      </p:sp>
      <p:sp>
        <p:nvSpPr>
          <p:cNvPr id="3" name="Slide Number Placeholder 2">
            <a:extLst>
              <a:ext uri="{FF2B5EF4-FFF2-40B4-BE49-F238E27FC236}">
                <a16:creationId xmlns:a16="http://schemas.microsoft.com/office/drawing/2014/main" id="{C98DBBDC-63E8-29F4-BE87-466E62F5190B}"/>
              </a:ext>
            </a:extLst>
          </p:cNvPr>
          <p:cNvSpPr>
            <a:spLocks noGrp="1"/>
          </p:cNvSpPr>
          <p:nvPr>
            <p:ph type="sldNum" sz="quarter" idx="12"/>
          </p:nvPr>
        </p:nvSpPr>
        <p:spPr/>
        <p:txBody>
          <a:bodyPr/>
          <a:lstStyle/>
          <a:p>
            <a:fld id="{A20375E0-EDBF-3141-92D4-38A8AD37CDF6}" type="slidenum">
              <a:rPr lang="en-US" smtClean="0"/>
              <a:pPr/>
              <a:t>26</a:t>
            </a:fld>
            <a:endParaRPr lang="en-US" dirty="0"/>
          </a:p>
        </p:txBody>
      </p:sp>
      <p:graphicFrame>
        <p:nvGraphicFramePr>
          <p:cNvPr id="11" name="Chart 10">
            <a:extLst>
              <a:ext uri="{FF2B5EF4-FFF2-40B4-BE49-F238E27FC236}">
                <a16:creationId xmlns:a16="http://schemas.microsoft.com/office/drawing/2014/main" id="{19FB3D95-5B2F-D377-D673-6CC5E904DAF9}"/>
              </a:ext>
            </a:extLst>
          </p:cNvPr>
          <p:cNvGraphicFramePr/>
          <p:nvPr>
            <p:extLst>
              <p:ext uri="{D42A27DB-BD31-4B8C-83A1-F6EECF244321}">
                <p14:modId xmlns:p14="http://schemas.microsoft.com/office/powerpoint/2010/main" val="12972626"/>
              </p:ext>
            </p:extLst>
          </p:nvPr>
        </p:nvGraphicFramePr>
        <p:xfrm>
          <a:off x="5008928" y="1802257"/>
          <a:ext cx="6256659" cy="46144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3616AD7-EEDC-BCE2-4C11-21B7D24A5F89}"/>
              </a:ext>
            </a:extLst>
          </p:cNvPr>
          <p:cNvSpPr txBox="1"/>
          <p:nvPr/>
        </p:nvSpPr>
        <p:spPr>
          <a:xfrm>
            <a:off x="7319159" y="2125501"/>
            <a:ext cx="1620957" cy="230832"/>
          </a:xfrm>
          <a:prstGeom prst="rect">
            <a:avLst/>
          </a:prstGeom>
          <a:noFill/>
        </p:spPr>
        <p:txBody>
          <a:bodyPr wrap="none" rtlCol="0">
            <a:spAutoFit/>
          </a:bodyPr>
          <a:lstStyle/>
          <a:p>
            <a:r>
              <a:rPr lang="en-US" sz="900" i="1" dirty="0"/>
              <a:t>% Extremely/Very Important</a:t>
            </a:r>
          </a:p>
        </p:txBody>
      </p:sp>
      <p:graphicFrame>
        <p:nvGraphicFramePr>
          <p:cNvPr id="4" name="Table 3">
            <a:extLst>
              <a:ext uri="{FF2B5EF4-FFF2-40B4-BE49-F238E27FC236}">
                <a16:creationId xmlns:a16="http://schemas.microsoft.com/office/drawing/2014/main" id="{B3A0ECC1-3C84-E0F4-0C6A-7AE0975A02D8}"/>
              </a:ext>
            </a:extLst>
          </p:cNvPr>
          <p:cNvGraphicFramePr>
            <a:graphicFrameLocks noGrp="1"/>
          </p:cNvGraphicFramePr>
          <p:nvPr>
            <p:extLst>
              <p:ext uri="{D42A27DB-BD31-4B8C-83A1-F6EECF244321}">
                <p14:modId xmlns:p14="http://schemas.microsoft.com/office/powerpoint/2010/main" val="569169777"/>
              </p:ext>
            </p:extLst>
          </p:nvPr>
        </p:nvGraphicFramePr>
        <p:xfrm>
          <a:off x="951302" y="2520383"/>
          <a:ext cx="4057626" cy="3896349"/>
        </p:xfrm>
        <a:graphic>
          <a:graphicData uri="http://schemas.openxmlformats.org/drawingml/2006/table">
            <a:tbl>
              <a:tblPr>
                <a:tableStyleId>{2D5ABB26-0587-4C30-8999-92F81FD0307C}</a:tableStyleId>
              </a:tblPr>
              <a:tblGrid>
                <a:gridCol w="4057626">
                  <a:extLst>
                    <a:ext uri="{9D8B030D-6E8A-4147-A177-3AD203B41FA5}">
                      <a16:colId xmlns:a16="http://schemas.microsoft.com/office/drawing/2014/main" val="1854055323"/>
                    </a:ext>
                  </a:extLst>
                </a:gridCol>
              </a:tblGrid>
              <a:tr h="742996">
                <a:tc>
                  <a:txBody>
                    <a:bodyPr/>
                    <a:lstStyle/>
                    <a:p>
                      <a:pPr algn="r" fontAlgn="t"/>
                      <a:r>
                        <a:rPr lang="en-US" sz="1000" b="0" i="0" u="none" strike="noStrike" dirty="0">
                          <a:solidFill>
                            <a:srgbClr val="000000"/>
                          </a:solidFill>
                          <a:effectLst/>
                          <a:latin typeface="Arial" panose="020B0604020202020204" pitchFamily="34" charset="0"/>
                        </a:rPr>
                        <a:t>Creating developmentally appropriate climate change education materials for early childhood through high school</a:t>
                      </a:r>
                    </a:p>
                  </a:txBody>
                  <a:tcPr marL="9525" marR="9525" marT="9525" marB="0"/>
                </a:tc>
                <a:extLst>
                  <a:ext uri="{0D108BD9-81ED-4DB2-BD59-A6C34878D82A}">
                    <a16:rowId xmlns:a16="http://schemas.microsoft.com/office/drawing/2014/main" val="757534019"/>
                  </a:ext>
                </a:extLst>
              </a:tr>
              <a:tr h="841121">
                <a:tc>
                  <a:txBody>
                    <a:bodyPr/>
                    <a:lstStyle/>
                    <a:p>
                      <a:pPr algn="r" fontAlgn="t"/>
                      <a:r>
                        <a:rPr lang="en-US" sz="1000" b="0" i="0" u="none" strike="noStrike" dirty="0">
                          <a:solidFill>
                            <a:srgbClr val="000000"/>
                          </a:solidFill>
                          <a:effectLst/>
                          <a:latin typeface="Arial" panose="020B0604020202020204" pitchFamily="34" charset="0"/>
                        </a:rPr>
                        <a:t>More opportunities to work with community partners such as zoos, aquariums, nature centers, and other organizations etc. to provide educational experiences for students.</a:t>
                      </a:r>
                    </a:p>
                  </a:txBody>
                  <a:tcPr marL="9525" marR="9525" marT="9525" marB="0"/>
                </a:tc>
                <a:extLst>
                  <a:ext uri="{0D108BD9-81ED-4DB2-BD59-A6C34878D82A}">
                    <a16:rowId xmlns:a16="http://schemas.microsoft.com/office/drawing/2014/main" val="4048513501"/>
                  </a:ext>
                </a:extLst>
              </a:tr>
              <a:tr h="784618">
                <a:tc>
                  <a:txBody>
                    <a:bodyPr/>
                    <a:lstStyle/>
                    <a:p>
                      <a:pPr algn="r" fontAlgn="t"/>
                      <a:r>
                        <a:rPr lang="en-US" sz="1000" b="0" i="0" u="none" strike="noStrike" dirty="0">
                          <a:solidFill>
                            <a:srgbClr val="000000"/>
                          </a:solidFill>
                          <a:effectLst/>
                          <a:latin typeface="Arial" panose="020B0604020202020204" pitchFamily="34" charset="0"/>
                        </a:rPr>
                        <a:t>Professional development for teachers to get training to teach all aspects of climate change (science, social, economic, etc.)</a:t>
                      </a:r>
                    </a:p>
                  </a:txBody>
                  <a:tcPr marL="9525" marR="9525" marT="9525" marB="0"/>
                </a:tc>
                <a:extLst>
                  <a:ext uri="{0D108BD9-81ED-4DB2-BD59-A6C34878D82A}">
                    <a16:rowId xmlns:a16="http://schemas.microsoft.com/office/drawing/2014/main" val="3481979216"/>
                  </a:ext>
                </a:extLst>
              </a:tr>
              <a:tr h="784618">
                <a:tc>
                  <a:txBody>
                    <a:bodyPr/>
                    <a:lstStyle/>
                    <a:p>
                      <a:pPr algn="r" fontAlgn="t"/>
                      <a:r>
                        <a:rPr lang="en-US" sz="1000" b="0" i="0" u="none" strike="noStrike" dirty="0">
                          <a:solidFill>
                            <a:srgbClr val="000000"/>
                          </a:solidFill>
                          <a:effectLst/>
                          <a:latin typeface="Arial" panose="020B0604020202020204" pitchFamily="34" charset="0"/>
                        </a:rPr>
                        <a:t>Development of teaching materials to bring diverse perspectives (indigenous knowledge, equity, etc.) into climate change teaching</a:t>
                      </a:r>
                    </a:p>
                  </a:txBody>
                  <a:tcPr marL="9525" marR="9525" marT="9525" marB="0"/>
                </a:tc>
                <a:extLst>
                  <a:ext uri="{0D108BD9-81ED-4DB2-BD59-A6C34878D82A}">
                    <a16:rowId xmlns:a16="http://schemas.microsoft.com/office/drawing/2014/main" val="2046582796"/>
                  </a:ext>
                </a:extLst>
              </a:tr>
              <a:tr h="742996">
                <a:tc>
                  <a:txBody>
                    <a:bodyPr/>
                    <a:lstStyle/>
                    <a:p>
                      <a:pPr algn="r" fontAlgn="t"/>
                      <a:r>
                        <a:rPr lang="en-US" sz="1000" b="0" i="0" u="none" strike="noStrike" dirty="0">
                          <a:solidFill>
                            <a:srgbClr val="000000"/>
                          </a:solidFill>
                          <a:effectLst/>
                          <a:latin typeface="Arial" panose="020B0604020202020204" pitchFamily="34" charset="0"/>
                        </a:rPr>
                        <a:t>Creating opportunities for student participation in climate change-related projects</a:t>
                      </a:r>
                    </a:p>
                  </a:txBody>
                  <a:tcPr marL="9525" marR="9525" marT="9525" marB="0"/>
                </a:tc>
                <a:extLst>
                  <a:ext uri="{0D108BD9-81ED-4DB2-BD59-A6C34878D82A}">
                    <a16:rowId xmlns:a16="http://schemas.microsoft.com/office/drawing/2014/main" val="1463796319"/>
                  </a:ext>
                </a:extLst>
              </a:tr>
            </a:tbl>
          </a:graphicData>
        </a:graphic>
      </p:graphicFrame>
      <p:sp>
        <p:nvSpPr>
          <p:cNvPr id="8" name="TextBox 7">
            <a:extLst>
              <a:ext uri="{FF2B5EF4-FFF2-40B4-BE49-F238E27FC236}">
                <a16:creationId xmlns:a16="http://schemas.microsoft.com/office/drawing/2014/main" id="{909BBE77-6F19-84E8-4117-E2C105CA92C5}"/>
              </a:ext>
            </a:extLst>
          </p:cNvPr>
          <p:cNvSpPr txBox="1"/>
          <p:nvPr/>
        </p:nvSpPr>
        <p:spPr>
          <a:xfrm>
            <a:off x="1558990" y="1598292"/>
            <a:ext cx="8631620" cy="584775"/>
          </a:xfrm>
          <a:prstGeom prst="rect">
            <a:avLst/>
          </a:prstGeom>
          <a:noFill/>
        </p:spPr>
        <p:txBody>
          <a:bodyPr wrap="square">
            <a:spAutoFit/>
          </a:bodyPr>
          <a:lstStyle/>
          <a:p>
            <a:pPr algn="ctr"/>
            <a:r>
              <a:rPr lang="en-US" sz="1600" b="1" dirty="0">
                <a:solidFill>
                  <a:schemeClr val="tx1"/>
                </a:solidFill>
              </a:rPr>
              <a:t>Importance of Each Action to Support Effective Teaching</a:t>
            </a:r>
            <a:r>
              <a:rPr lang="en-US" sz="1600" b="1" baseline="0" dirty="0">
                <a:solidFill>
                  <a:schemeClr val="tx1"/>
                </a:solidFill>
              </a:rPr>
              <a:t> about Climate Change in your School/District/State</a:t>
            </a:r>
            <a:endParaRPr lang="en-US" sz="1600" dirty="0"/>
          </a:p>
        </p:txBody>
      </p:sp>
    </p:spTree>
    <p:extLst>
      <p:ext uri="{BB962C8B-B14F-4D97-AF65-F5344CB8AC3E}">
        <p14:creationId xmlns:p14="http://schemas.microsoft.com/office/powerpoint/2010/main" val="329042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262-8863-5A03-BB4E-B5D17DA542CC}"/>
              </a:ext>
            </a:extLst>
          </p:cNvPr>
          <p:cNvSpPr>
            <a:spLocks noGrp="1"/>
          </p:cNvSpPr>
          <p:nvPr>
            <p:ph type="title"/>
          </p:nvPr>
        </p:nvSpPr>
        <p:spPr>
          <a:xfrm>
            <a:off x="422564" y="348019"/>
            <a:ext cx="11376146" cy="550615"/>
          </a:xfrm>
        </p:spPr>
        <p:txBody>
          <a:bodyPr/>
          <a:lstStyle/>
          <a:p>
            <a:r>
              <a:rPr lang="en-US" sz="2800" dirty="0"/>
              <a:t>Teachers’ Survey Comments Underscore the Need Not Only For Developmentally Appropriate Materials, but Interdisciplinary Ones</a:t>
            </a:r>
          </a:p>
        </p:txBody>
      </p:sp>
      <p:sp>
        <p:nvSpPr>
          <p:cNvPr id="4" name="Slide Number Placeholder 3">
            <a:extLst>
              <a:ext uri="{FF2B5EF4-FFF2-40B4-BE49-F238E27FC236}">
                <a16:creationId xmlns:a16="http://schemas.microsoft.com/office/drawing/2014/main" id="{6E27A932-0EE5-DD99-D8E8-069BBE3C6333}"/>
              </a:ext>
            </a:extLst>
          </p:cNvPr>
          <p:cNvSpPr>
            <a:spLocks noGrp="1"/>
          </p:cNvSpPr>
          <p:nvPr>
            <p:ph type="sldNum" sz="quarter" idx="12"/>
          </p:nvPr>
        </p:nvSpPr>
        <p:spPr/>
        <p:txBody>
          <a:bodyPr/>
          <a:lstStyle/>
          <a:p>
            <a:fld id="{A20375E0-EDBF-3141-92D4-38A8AD37CDF6}" type="slidenum">
              <a:rPr lang="en-US" smtClean="0"/>
              <a:pPr/>
              <a:t>27</a:t>
            </a:fld>
            <a:endParaRPr lang="en-US" dirty="0"/>
          </a:p>
        </p:txBody>
      </p:sp>
      <p:sp>
        <p:nvSpPr>
          <p:cNvPr id="7" name="Rectangle 6">
            <a:extLst>
              <a:ext uri="{FF2B5EF4-FFF2-40B4-BE49-F238E27FC236}">
                <a16:creationId xmlns:a16="http://schemas.microsoft.com/office/drawing/2014/main" id="{8F98E7CA-551F-1150-9720-14F9B16933A3}"/>
              </a:ext>
            </a:extLst>
          </p:cNvPr>
          <p:cNvSpPr/>
          <p:nvPr/>
        </p:nvSpPr>
        <p:spPr>
          <a:xfrm>
            <a:off x="6180046" y="1909880"/>
            <a:ext cx="4801762" cy="40494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dirty="0">
                <a:solidFill>
                  <a:schemeClr val="tx1"/>
                </a:solidFill>
              </a:rPr>
              <a:t>I would need articles and texts to share with students. </a:t>
            </a:r>
            <a:r>
              <a:rPr lang="en-US" sz="1500" b="1" i="1" dirty="0">
                <a:solidFill>
                  <a:schemeClr val="tx1"/>
                </a:solidFill>
              </a:rPr>
              <a:t>I don't know enough about the science behind climate change to feel confident teaching it</a:t>
            </a:r>
            <a:r>
              <a:rPr lang="en-US" sz="1500" i="1" dirty="0">
                <a:solidFill>
                  <a:schemeClr val="tx1"/>
                </a:solidFill>
              </a:rPr>
              <a:t>. –High School</a:t>
            </a:r>
          </a:p>
          <a:p>
            <a:endParaRPr lang="en-US" sz="1500" i="1" dirty="0">
              <a:solidFill>
                <a:schemeClr val="tx1"/>
              </a:solidFill>
            </a:endParaRPr>
          </a:p>
          <a:p>
            <a:r>
              <a:rPr lang="en-US" sz="1500" i="1" dirty="0">
                <a:solidFill>
                  <a:schemeClr val="tx1"/>
                </a:solidFill>
              </a:rPr>
              <a:t>I am not prepared to teach about any topics of climate change. </a:t>
            </a:r>
            <a:r>
              <a:rPr lang="en-US" sz="1500" b="1" i="1" dirty="0">
                <a:solidFill>
                  <a:schemeClr val="tx1"/>
                </a:solidFill>
              </a:rPr>
              <a:t>I only have a degree in math education, so I would need additional training </a:t>
            </a:r>
            <a:r>
              <a:rPr lang="en-US" sz="1500" i="1" dirty="0">
                <a:solidFill>
                  <a:schemeClr val="tx1"/>
                </a:solidFill>
              </a:rPr>
              <a:t>in all areas. –Middle School</a:t>
            </a:r>
          </a:p>
          <a:p>
            <a:pPr algn="ctr"/>
            <a:endParaRPr lang="en-US" sz="1500" b="1" i="1" dirty="0">
              <a:solidFill>
                <a:schemeClr val="tx1"/>
              </a:solidFill>
            </a:endParaRPr>
          </a:p>
          <a:p>
            <a:r>
              <a:rPr lang="en-US" sz="1500" i="1" dirty="0">
                <a:solidFill>
                  <a:schemeClr val="tx1"/>
                </a:solidFill>
              </a:rPr>
              <a:t>Although I am aware of the topics, I am not informed enough to teach about it. </a:t>
            </a:r>
            <a:r>
              <a:rPr lang="en-US" sz="1500" b="1" i="1" dirty="0">
                <a:solidFill>
                  <a:schemeClr val="tx1"/>
                </a:solidFill>
              </a:rPr>
              <a:t>I teach English. Perhaps if there were novels or essays that addressed the topic</a:t>
            </a:r>
            <a:r>
              <a:rPr lang="en-US" sz="1500" i="1" dirty="0">
                <a:solidFill>
                  <a:schemeClr val="tx1"/>
                </a:solidFill>
              </a:rPr>
              <a:t>, I might be better positioned to incorporate climate change into my classroom. </a:t>
            </a:r>
          </a:p>
          <a:p>
            <a:r>
              <a:rPr lang="en-US" sz="1500" i="1" dirty="0">
                <a:solidFill>
                  <a:schemeClr val="tx1"/>
                </a:solidFill>
              </a:rPr>
              <a:t>–High School</a:t>
            </a:r>
          </a:p>
        </p:txBody>
      </p:sp>
      <p:sp>
        <p:nvSpPr>
          <p:cNvPr id="8" name="Rectangle 7">
            <a:extLst>
              <a:ext uri="{FF2B5EF4-FFF2-40B4-BE49-F238E27FC236}">
                <a16:creationId xmlns:a16="http://schemas.microsoft.com/office/drawing/2014/main" id="{334F3B14-6AE4-B07B-6B64-AB68C5A0C94A}"/>
              </a:ext>
            </a:extLst>
          </p:cNvPr>
          <p:cNvSpPr/>
          <p:nvPr/>
        </p:nvSpPr>
        <p:spPr>
          <a:xfrm>
            <a:off x="855842" y="1909880"/>
            <a:ext cx="4801762" cy="4049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rPr>
              <a:t>I think a lot of </a:t>
            </a:r>
            <a:r>
              <a:rPr lang="en-US" sz="1600" b="1" i="1" dirty="0">
                <a:solidFill>
                  <a:schemeClr val="tx1"/>
                </a:solidFill>
              </a:rPr>
              <a:t>those concepts seem too advanced for primary age </a:t>
            </a:r>
            <a:r>
              <a:rPr lang="en-US" sz="1600" i="1" dirty="0">
                <a:solidFill>
                  <a:schemeClr val="tx1"/>
                </a:solidFill>
              </a:rPr>
              <a:t>kids. Especially for primary students with disabilities. </a:t>
            </a:r>
          </a:p>
          <a:p>
            <a:endParaRPr lang="en-US" sz="1600" i="1" dirty="0">
              <a:solidFill>
                <a:schemeClr val="tx1"/>
              </a:solidFill>
            </a:endParaRPr>
          </a:p>
          <a:p>
            <a:r>
              <a:rPr lang="en-US" sz="1600" i="1" dirty="0">
                <a:solidFill>
                  <a:schemeClr val="tx1"/>
                </a:solidFill>
              </a:rPr>
              <a:t>We don't address this at our level. </a:t>
            </a:r>
            <a:r>
              <a:rPr lang="en-US" sz="1600" b="1" i="1" dirty="0">
                <a:solidFill>
                  <a:schemeClr val="tx1"/>
                </a:solidFill>
              </a:rPr>
              <a:t>I assume they do in middle school and high school. I really don't have any preparation at all. </a:t>
            </a:r>
            <a:r>
              <a:rPr lang="en-US" sz="1600" i="1" dirty="0">
                <a:solidFill>
                  <a:schemeClr val="tx1"/>
                </a:solidFill>
              </a:rPr>
              <a:t>I would like to have some materials to use on the effects of climate change. </a:t>
            </a:r>
          </a:p>
          <a:p>
            <a:endParaRPr lang="en-US" sz="1600" i="1" dirty="0">
              <a:solidFill>
                <a:schemeClr val="tx1"/>
              </a:solidFill>
            </a:endParaRPr>
          </a:p>
          <a:p>
            <a:r>
              <a:rPr lang="en-US" sz="1600" b="1" i="1" dirty="0">
                <a:solidFill>
                  <a:schemeClr val="tx1"/>
                </a:solidFill>
              </a:rPr>
              <a:t>As a kindergarten teacher, I think the goal should be </a:t>
            </a:r>
            <a:r>
              <a:rPr lang="en-US" sz="1600" i="1" dirty="0">
                <a:solidFill>
                  <a:schemeClr val="tx1"/>
                </a:solidFill>
              </a:rPr>
              <a:t>to communicate to students that a </a:t>
            </a:r>
            <a:r>
              <a:rPr lang="en-US" sz="1600" b="1" i="1" dirty="0">
                <a:solidFill>
                  <a:schemeClr val="tx1"/>
                </a:solidFill>
              </a:rPr>
              <a:t>change in climate has an effect on the plants and animals around us which affects us</a:t>
            </a:r>
            <a:r>
              <a:rPr lang="en-US" sz="1600" i="1" dirty="0">
                <a:solidFill>
                  <a:schemeClr val="tx1"/>
                </a:solidFill>
              </a:rPr>
              <a:t>.</a:t>
            </a:r>
          </a:p>
        </p:txBody>
      </p:sp>
      <p:sp>
        <p:nvSpPr>
          <p:cNvPr id="9" name="Rectangle 8">
            <a:extLst>
              <a:ext uri="{FF2B5EF4-FFF2-40B4-BE49-F238E27FC236}">
                <a16:creationId xmlns:a16="http://schemas.microsoft.com/office/drawing/2014/main" id="{09221DA8-2A7E-23F4-DF9C-94D4C670DDF9}"/>
              </a:ext>
            </a:extLst>
          </p:cNvPr>
          <p:cNvSpPr/>
          <p:nvPr/>
        </p:nvSpPr>
        <p:spPr>
          <a:xfrm>
            <a:off x="6175543" y="1499977"/>
            <a:ext cx="1909880" cy="4099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Middle &amp; High </a:t>
            </a:r>
          </a:p>
        </p:txBody>
      </p:sp>
      <p:sp>
        <p:nvSpPr>
          <p:cNvPr id="10" name="Rectangle 9">
            <a:extLst>
              <a:ext uri="{FF2B5EF4-FFF2-40B4-BE49-F238E27FC236}">
                <a16:creationId xmlns:a16="http://schemas.microsoft.com/office/drawing/2014/main" id="{2EDBFA67-7BBE-BD25-0D01-199820F9BFCE}"/>
              </a:ext>
            </a:extLst>
          </p:cNvPr>
          <p:cNvSpPr/>
          <p:nvPr/>
        </p:nvSpPr>
        <p:spPr>
          <a:xfrm>
            <a:off x="855842" y="1499977"/>
            <a:ext cx="1909880" cy="4099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Elementary</a:t>
            </a:r>
          </a:p>
        </p:txBody>
      </p:sp>
      <p:sp>
        <p:nvSpPr>
          <p:cNvPr id="5" name="TextBox 4">
            <a:extLst>
              <a:ext uri="{FF2B5EF4-FFF2-40B4-BE49-F238E27FC236}">
                <a16:creationId xmlns:a16="http://schemas.microsoft.com/office/drawing/2014/main" id="{FB53DBE5-9CA8-6620-A8CE-3211EF7D4B98}"/>
              </a:ext>
            </a:extLst>
          </p:cNvPr>
          <p:cNvSpPr txBox="1"/>
          <p:nvPr/>
        </p:nvSpPr>
        <p:spPr>
          <a:xfrm>
            <a:off x="2872878" y="6136735"/>
            <a:ext cx="6097190" cy="461665"/>
          </a:xfrm>
          <a:prstGeom prst="rect">
            <a:avLst/>
          </a:prstGeom>
          <a:noFill/>
        </p:spPr>
        <p:txBody>
          <a:bodyPr wrap="square">
            <a:spAutoFit/>
          </a:bodyPr>
          <a:lstStyle/>
          <a:p>
            <a:pPr algn="ctr"/>
            <a:r>
              <a:rPr lang="en-US" sz="1200" b="1" dirty="0"/>
              <a:t>In which areas do you feel unprepared?  On what topics would you most need additional materials or training to teach about climate change?</a:t>
            </a:r>
          </a:p>
        </p:txBody>
      </p:sp>
      <p:sp>
        <p:nvSpPr>
          <p:cNvPr id="3" name="TextBox 2">
            <a:extLst>
              <a:ext uri="{FF2B5EF4-FFF2-40B4-BE49-F238E27FC236}">
                <a16:creationId xmlns:a16="http://schemas.microsoft.com/office/drawing/2014/main" id="{3118D61D-9AD6-2E77-E658-A7F11251B5C6}"/>
              </a:ext>
            </a:extLst>
          </p:cNvPr>
          <p:cNvSpPr txBox="1"/>
          <p:nvPr/>
        </p:nvSpPr>
        <p:spPr>
          <a:xfrm>
            <a:off x="4630739" y="6514030"/>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14808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16F0-1BAB-49CE-949A-5F7495CB154E}"/>
              </a:ext>
            </a:extLst>
          </p:cNvPr>
          <p:cNvSpPr>
            <a:spLocks noGrp="1"/>
          </p:cNvSpPr>
          <p:nvPr>
            <p:ph type="title"/>
          </p:nvPr>
        </p:nvSpPr>
        <p:spPr/>
        <p:txBody>
          <a:bodyPr/>
          <a:lstStyle/>
          <a:p>
            <a:r>
              <a:rPr lang="en-US" dirty="0"/>
              <a:t>Beliefs About What The State/District Will Support Matter</a:t>
            </a:r>
          </a:p>
        </p:txBody>
      </p:sp>
      <p:sp>
        <p:nvSpPr>
          <p:cNvPr id="3" name="Slide Number Placeholder 2">
            <a:extLst>
              <a:ext uri="{FF2B5EF4-FFF2-40B4-BE49-F238E27FC236}">
                <a16:creationId xmlns:a16="http://schemas.microsoft.com/office/drawing/2014/main" id="{9502CF77-2E8C-8798-662C-CADFABF8BE42}"/>
              </a:ext>
            </a:extLst>
          </p:cNvPr>
          <p:cNvSpPr>
            <a:spLocks noGrp="1"/>
          </p:cNvSpPr>
          <p:nvPr>
            <p:ph type="sldNum" sz="quarter" idx="12"/>
          </p:nvPr>
        </p:nvSpPr>
        <p:spPr/>
        <p:txBody>
          <a:bodyPr/>
          <a:lstStyle/>
          <a:p>
            <a:fld id="{A20375E0-EDBF-3141-92D4-38A8AD37CDF6}" type="slidenum">
              <a:rPr lang="en-US" smtClean="0"/>
              <a:pPr/>
              <a:t>28</a:t>
            </a:fld>
            <a:endParaRPr lang="en-US" dirty="0"/>
          </a:p>
        </p:txBody>
      </p:sp>
      <p:sp>
        <p:nvSpPr>
          <p:cNvPr id="4" name="Text Placeholder 3">
            <a:extLst>
              <a:ext uri="{FF2B5EF4-FFF2-40B4-BE49-F238E27FC236}">
                <a16:creationId xmlns:a16="http://schemas.microsoft.com/office/drawing/2014/main" id="{2ED4CE09-5780-167F-8047-D6AF41127A9F}"/>
              </a:ext>
            </a:extLst>
          </p:cNvPr>
          <p:cNvSpPr>
            <a:spLocks noGrp="1"/>
          </p:cNvSpPr>
          <p:nvPr>
            <p:ph type="body" sz="quarter" idx="13"/>
          </p:nvPr>
        </p:nvSpPr>
        <p:spPr/>
        <p:txBody>
          <a:bodyPr>
            <a:normAutofit/>
          </a:bodyPr>
          <a:lstStyle/>
          <a:p>
            <a:r>
              <a:rPr lang="en-US" sz="1800" dirty="0"/>
              <a:t>Regardless of formal curriculum, belief that administrators, school boards, and state education leaders believe that climate change is real correlates with teaching it.</a:t>
            </a:r>
          </a:p>
        </p:txBody>
      </p:sp>
      <p:graphicFrame>
        <p:nvGraphicFramePr>
          <p:cNvPr id="7" name="Content Placeholder 14">
            <a:extLst>
              <a:ext uri="{FF2B5EF4-FFF2-40B4-BE49-F238E27FC236}">
                <a16:creationId xmlns:a16="http://schemas.microsoft.com/office/drawing/2014/main" id="{2C30B9C3-440E-EE54-F4D6-6173214E7C44}"/>
              </a:ext>
            </a:extLst>
          </p:cNvPr>
          <p:cNvGraphicFramePr>
            <a:graphicFrameLocks/>
          </p:cNvGraphicFramePr>
          <p:nvPr>
            <p:extLst>
              <p:ext uri="{D42A27DB-BD31-4B8C-83A1-F6EECF244321}">
                <p14:modId xmlns:p14="http://schemas.microsoft.com/office/powerpoint/2010/main" val="3112739714"/>
              </p:ext>
            </p:extLst>
          </p:nvPr>
        </p:nvGraphicFramePr>
        <p:xfrm>
          <a:off x="252746" y="2740774"/>
          <a:ext cx="4750001" cy="333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2B81943-68AA-E904-1F2D-D288C0476590}"/>
              </a:ext>
            </a:extLst>
          </p:cNvPr>
          <p:cNvGraphicFramePr/>
          <p:nvPr>
            <p:extLst>
              <p:ext uri="{D42A27DB-BD31-4B8C-83A1-F6EECF244321}">
                <p14:modId xmlns:p14="http://schemas.microsoft.com/office/powerpoint/2010/main" val="857044276"/>
              </p:ext>
            </p:extLst>
          </p:nvPr>
        </p:nvGraphicFramePr>
        <p:xfrm>
          <a:off x="4921662" y="2383709"/>
          <a:ext cx="5468569" cy="36457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4A4761E-70F3-65E2-EC2E-69EAE7D4CB86}"/>
              </a:ext>
            </a:extLst>
          </p:cNvPr>
          <p:cNvSpPr txBox="1"/>
          <p:nvPr/>
        </p:nvSpPr>
        <p:spPr>
          <a:xfrm>
            <a:off x="5869234" y="1594251"/>
            <a:ext cx="4621587" cy="584775"/>
          </a:xfrm>
          <a:prstGeom prst="rect">
            <a:avLst/>
          </a:prstGeom>
          <a:noFill/>
        </p:spPr>
        <p:txBody>
          <a:bodyPr wrap="square">
            <a:spAutoFit/>
          </a:bodyPr>
          <a:lstStyle/>
          <a:p>
            <a:pPr algn="ctr"/>
            <a:r>
              <a:rPr lang="en-US" sz="1600" b="1" dirty="0"/>
              <a:t>Belief That Authority Supports Teaching Climate Change is Real and Human-Caused</a:t>
            </a:r>
          </a:p>
        </p:txBody>
      </p:sp>
      <p:sp>
        <p:nvSpPr>
          <p:cNvPr id="12" name="TextBox 11">
            <a:extLst>
              <a:ext uri="{FF2B5EF4-FFF2-40B4-BE49-F238E27FC236}">
                <a16:creationId xmlns:a16="http://schemas.microsoft.com/office/drawing/2014/main" id="{18B9F7F9-3306-6B18-3A00-ECE6CD4E93C7}"/>
              </a:ext>
            </a:extLst>
          </p:cNvPr>
          <p:cNvSpPr txBox="1"/>
          <p:nvPr/>
        </p:nvSpPr>
        <p:spPr>
          <a:xfrm>
            <a:off x="774764" y="1626539"/>
            <a:ext cx="4040478" cy="584775"/>
          </a:xfrm>
          <a:prstGeom prst="rect">
            <a:avLst/>
          </a:prstGeom>
          <a:noFill/>
        </p:spPr>
        <p:txBody>
          <a:bodyPr wrap="square">
            <a:spAutoFit/>
          </a:bodyPr>
          <a:lstStyle/>
          <a:p>
            <a:pPr algn="ctr"/>
            <a:r>
              <a:rPr lang="en-US" sz="1600" b="1" dirty="0">
                <a:solidFill>
                  <a:schemeClr val="tx1"/>
                </a:solidFill>
              </a:rPr>
              <a:t>Importance of Each Action to Support Effective Climate Change Teaching</a:t>
            </a:r>
            <a:endParaRPr lang="en-US" sz="1600" dirty="0"/>
          </a:p>
        </p:txBody>
      </p:sp>
      <p:sp>
        <p:nvSpPr>
          <p:cNvPr id="15" name="TextBox 14">
            <a:extLst>
              <a:ext uri="{FF2B5EF4-FFF2-40B4-BE49-F238E27FC236}">
                <a16:creationId xmlns:a16="http://schemas.microsoft.com/office/drawing/2014/main" id="{CD23190D-7A2F-23B4-CF87-60988D320EFB}"/>
              </a:ext>
            </a:extLst>
          </p:cNvPr>
          <p:cNvSpPr txBox="1"/>
          <p:nvPr/>
        </p:nvSpPr>
        <p:spPr>
          <a:xfrm>
            <a:off x="9917408" y="2921394"/>
            <a:ext cx="2021846" cy="2227778"/>
          </a:xfrm>
          <a:prstGeom prst="wedgeRoundRectCallout">
            <a:avLst>
              <a:gd name="adj1" fmla="val -25950"/>
              <a:gd name="adj2" fmla="val 61926"/>
              <a:gd name="adj3" fmla="val 16667"/>
            </a:avLst>
          </a:prstGeom>
          <a:solidFill>
            <a:schemeClr val="bg1"/>
          </a:solidFill>
          <a:ln w="28575">
            <a:solidFill>
              <a:schemeClr val="accent1"/>
            </a:solidFill>
          </a:ln>
        </p:spPr>
        <p:txBody>
          <a:bodyPr wrap="square">
            <a:spAutoFit/>
          </a:bodyPr>
          <a:lstStyle/>
          <a:p>
            <a:pPr algn="ctr"/>
            <a:r>
              <a:rPr lang="en-US" sz="1400" i="1" baseline="0" dirty="0">
                <a:solidFill>
                  <a:schemeClr val="tx1"/>
                </a:solidFill>
              </a:rPr>
              <a:t>To teach climate change </a:t>
            </a:r>
            <a:r>
              <a:rPr lang="en-US" sz="1400" i="1" dirty="0"/>
              <a:t>I would need reliable source material with cited research.  I would also need express permission from my school district.</a:t>
            </a:r>
          </a:p>
          <a:p>
            <a:pPr algn="ctr"/>
            <a:r>
              <a:rPr lang="en-US" sz="1400" i="1" dirty="0"/>
              <a:t>-6</a:t>
            </a:r>
            <a:r>
              <a:rPr lang="en-US" sz="1400" i="1" baseline="30000" dirty="0"/>
              <a:t>th</a:t>
            </a:r>
            <a:r>
              <a:rPr lang="en-US" sz="1400" i="1" dirty="0"/>
              <a:t> grade</a:t>
            </a:r>
          </a:p>
        </p:txBody>
      </p:sp>
      <p:sp>
        <p:nvSpPr>
          <p:cNvPr id="16" name="TextBox 15">
            <a:extLst>
              <a:ext uri="{FF2B5EF4-FFF2-40B4-BE49-F238E27FC236}">
                <a16:creationId xmlns:a16="http://schemas.microsoft.com/office/drawing/2014/main" id="{739CB608-0F49-E571-B9D8-3BB0A691DCC2}"/>
              </a:ext>
            </a:extLst>
          </p:cNvPr>
          <p:cNvSpPr txBox="1"/>
          <p:nvPr/>
        </p:nvSpPr>
        <p:spPr>
          <a:xfrm>
            <a:off x="7016635" y="2323171"/>
            <a:ext cx="1063112" cy="230832"/>
          </a:xfrm>
          <a:prstGeom prst="rect">
            <a:avLst/>
          </a:prstGeom>
          <a:noFill/>
        </p:spPr>
        <p:txBody>
          <a:bodyPr wrap="none" rtlCol="0">
            <a:spAutoFit/>
          </a:bodyPr>
          <a:lstStyle/>
          <a:p>
            <a:r>
              <a:rPr lang="en-US" sz="900" i="1" dirty="0"/>
              <a:t>Among Teachers</a:t>
            </a:r>
          </a:p>
        </p:txBody>
      </p:sp>
      <p:sp>
        <p:nvSpPr>
          <p:cNvPr id="17" name="TextBox 16">
            <a:extLst>
              <a:ext uri="{FF2B5EF4-FFF2-40B4-BE49-F238E27FC236}">
                <a16:creationId xmlns:a16="http://schemas.microsoft.com/office/drawing/2014/main" id="{CA2328D9-CCB8-45FC-560F-6A839BEAFBD2}"/>
              </a:ext>
            </a:extLst>
          </p:cNvPr>
          <p:cNvSpPr txBox="1"/>
          <p:nvPr/>
        </p:nvSpPr>
        <p:spPr>
          <a:xfrm>
            <a:off x="1776726" y="2362674"/>
            <a:ext cx="1620957" cy="230832"/>
          </a:xfrm>
          <a:prstGeom prst="rect">
            <a:avLst/>
          </a:prstGeom>
          <a:noFill/>
        </p:spPr>
        <p:txBody>
          <a:bodyPr wrap="none" rtlCol="0">
            <a:spAutoFit/>
          </a:bodyPr>
          <a:lstStyle/>
          <a:p>
            <a:r>
              <a:rPr lang="en-US" sz="900" i="1" dirty="0"/>
              <a:t>% Extremely/Very Important</a:t>
            </a:r>
          </a:p>
        </p:txBody>
      </p:sp>
    </p:spTree>
    <p:extLst>
      <p:ext uri="{BB962C8B-B14F-4D97-AF65-F5344CB8AC3E}">
        <p14:creationId xmlns:p14="http://schemas.microsoft.com/office/powerpoint/2010/main" val="11092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C067-7FF9-32E2-F49F-0DA558A51FE7}"/>
              </a:ext>
            </a:extLst>
          </p:cNvPr>
          <p:cNvSpPr>
            <a:spLocks noGrp="1"/>
          </p:cNvSpPr>
          <p:nvPr>
            <p:ph type="title"/>
          </p:nvPr>
        </p:nvSpPr>
        <p:spPr/>
        <p:txBody>
          <a:bodyPr/>
          <a:lstStyle/>
          <a:p>
            <a:r>
              <a:rPr lang="en-US" dirty="0"/>
              <a:t>Signals from the Top Matter</a:t>
            </a:r>
          </a:p>
        </p:txBody>
      </p:sp>
      <p:sp>
        <p:nvSpPr>
          <p:cNvPr id="3" name="Slide Number Placeholder 2">
            <a:extLst>
              <a:ext uri="{FF2B5EF4-FFF2-40B4-BE49-F238E27FC236}">
                <a16:creationId xmlns:a16="http://schemas.microsoft.com/office/drawing/2014/main" id="{FA7EF4CB-CE47-60FD-0DC2-DAC0738C57F4}"/>
              </a:ext>
            </a:extLst>
          </p:cNvPr>
          <p:cNvSpPr>
            <a:spLocks noGrp="1"/>
          </p:cNvSpPr>
          <p:nvPr>
            <p:ph type="sldNum" sz="quarter" idx="12"/>
          </p:nvPr>
        </p:nvSpPr>
        <p:spPr/>
        <p:txBody>
          <a:bodyPr/>
          <a:lstStyle/>
          <a:p>
            <a:fld id="{A20375E0-EDBF-3141-92D4-38A8AD37CDF6}" type="slidenum">
              <a:rPr lang="en-US" smtClean="0"/>
              <a:pPr/>
              <a:t>29</a:t>
            </a:fld>
            <a:endParaRPr lang="en-US" dirty="0"/>
          </a:p>
        </p:txBody>
      </p:sp>
      <p:sp>
        <p:nvSpPr>
          <p:cNvPr id="4" name="Text Placeholder 3">
            <a:extLst>
              <a:ext uri="{FF2B5EF4-FFF2-40B4-BE49-F238E27FC236}">
                <a16:creationId xmlns:a16="http://schemas.microsoft.com/office/drawing/2014/main" id="{7A229789-C363-C415-3F02-8C570ACA608E}"/>
              </a:ext>
            </a:extLst>
          </p:cNvPr>
          <p:cNvSpPr>
            <a:spLocks noGrp="1"/>
          </p:cNvSpPr>
          <p:nvPr>
            <p:ph type="body" sz="quarter" idx="13"/>
          </p:nvPr>
        </p:nvSpPr>
        <p:spPr>
          <a:xfrm>
            <a:off x="422564" y="629265"/>
            <a:ext cx="11375736" cy="1017153"/>
          </a:xfrm>
        </p:spPr>
        <p:txBody>
          <a:bodyPr>
            <a:normAutofit/>
          </a:bodyPr>
          <a:lstStyle/>
          <a:p>
            <a:r>
              <a:rPr lang="en-US" sz="1800" dirty="0"/>
              <a:t>While teachers and administrators feel they play a large role in effective climate change education, all say the state government is critical.  </a:t>
            </a:r>
          </a:p>
        </p:txBody>
      </p:sp>
      <p:graphicFrame>
        <p:nvGraphicFramePr>
          <p:cNvPr id="10" name="Table 10">
            <a:extLst>
              <a:ext uri="{FF2B5EF4-FFF2-40B4-BE49-F238E27FC236}">
                <a16:creationId xmlns:a16="http://schemas.microsoft.com/office/drawing/2014/main" id="{E5AE6EDF-C2FC-3801-E172-1D23D285EA64}"/>
              </a:ext>
            </a:extLst>
          </p:cNvPr>
          <p:cNvGraphicFramePr>
            <a:graphicFrameLocks noGrp="1"/>
          </p:cNvGraphicFramePr>
          <p:nvPr>
            <p:extLst>
              <p:ext uri="{D42A27DB-BD31-4B8C-83A1-F6EECF244321}">
                <p14:modId xmlns:p14="http://schemas.microsoft.com/office/powerpoint/2010/main" val="3278533243"/>
              </p:ext>
            </p:extLst>
          </p:nvPr>
        </p:nvGraphicFramePr>
        <p:xfrm>
          <a:off x="6250863" y="1959250"/>
          <a:ext cx="4621587" cy="2042160"/>
        </p:xfrm>
        <a:graphic>
          <a:graphicData uri="http://schemas.openxmlformats.org/drawingml/2006/table">
            <a:tbl>
              <a:tblPr firstRow="1" bandRow="1">
                <a:tableStyleId>{21E4AEA4-8DFA-4A89-87EB-49C32662AFE0}</a:tableStyleId>
              </a:tblPr>
              <a:tblGrid>
                <a:gridCol w="1540529">
                  <a:extLst>
                    <a:ext uri="{9D8B030D-6E8A-4147-A177-3AD203B41FA5}">
                      <a16:colId xmlns:a16="http://schemas.microsoft.com/office/drawing/2014/main" val="4120762191"/>
                    </a:ext>
                  </a:extLst>
                </a:gridCol>
                <a:gridCol w="1540529">
                  <a:extLst>
                    <a:ext uri="{9D8B030D-6E8A-4147-A177-3AD203B41FA5}">
                      <a16:colId xmlns:a16="http://schemas.microsoft.com/office/drawing/2014/main" val="887957511"/>
                    </a:ext>
                  </a:extLst>
                </a:gridCol>
                <a:gridCol w="1540529">
                  <a:extLst>
                    <a:ext uri="{9D8B030D-6E8A-4147-A177-3AD203B41FA5}">
                      <a16:colId xmlns:a16="http://schemas.microsoft.com/office/drawing/2014/main" val="3624898690"/>
                    </a:ext>
                  </a:extLst>
                </a:gridCol>
              </a:tblGrid>
              <a:tr h="326624">
                <a:tc>
                  <a:txBody>
                    <a:bodyPr/>
                    <a:lstStyle/>
                    <a:p>
                      <a:pPr algn="ctr"/>
                      <a:r>
                        <a:rPr lang="en-US" sz="1400" dirty="0"/>
                        <a:t>Administrators’ Views</a:t>
                      </a:r>
                    </a:p>
                  </a:txBody>
                  <a:tcPr anchor="ctr"/>
                </a:tc>
                <a:tc>
                  <a:txBody>
                    <a:bodyPr/>
                    <a:lstStyle/>
                    <a:p>
                      <a:pPr algn="ctr"/>
                      <a:r>
                        <a:rPr lang="en-US" sz="1400" dirty="0"/>
                        <a:t>Most Responsible</a:t>
                      </a:r>
                    </a:p>
                  </a:txBody>
                  <a:tcPr anchor="ctr"/>
                </a:tc>
                <a:tc>
                  <a:txBody>
                    <a:bodyPr/>
                    <a:lstStyle/>
                    <a:p>
                      <a:pPr algn="ctr"/>
                      <a:r>
                        <a:rPr lang="en-US" sz="1400" dirty="0"/>
                        <a:t>Most/2</a:t>
                      </a:r>
                      <a:r>
                        <a:rPr lang="en-US" sz="1400" baseline="30000" dirty="0"/>
                        <a:t>nd</a:t>
                      </a:r>
                      <a:r>
                        <a:rPr lang="en-US" sz="1400" dirty="0"/>
                        <a:t> Most</a:t>
                      </a:r>
                    </a:p>
                  </a:txBody>
                  <a:tcPr anchor="ctr"/>
                </a:tc>
                <a:extLst>
                  <a:ext uri="{0D108BD9-81ED-4DB2-BD59-A6C34878D82A}">
                    <a16:rowId xmlns:a16="http://schemas.microsoft.com/office/drawing/2014/main" val="1731406127"/>
                  </a:ext>
                </a:extLst>
              </a:tr>
              <a:tr h="233761">
                <a:tc>
                  <a:txBody>
                    <a:bodyPr/>
                    <a:lstStyle/>
                    <a:p>
                      <a:pPr algn="l"/>
                      <a:r>
                        <a:rPr lang="en-US" sz="1400" dirty="0"/>
                        <a:t>State gov’t</a:t>
                      </a:r>
                    </a:p>
                  </a:txBody>
                  <a:tcPr anchor="ctr"/>
                </a:tc>
                <a:tc>
                  <a:txBody>
                    <a:bodyPr/>
                    <a:lstStyle/>
                    <a:p>
                      <a:pPr algn="ctr"/>
                      <a:r>
                        <a:rPr lang="en-US" sz="1400" dirty="0"/>
                        <a:t>30%</a:t>
                      </a:r>
                    </a:p>
                  </a:txBody>
                  <a:tcPr anchor="ctr"/>
                </a:tc>
                <a:tc>
                  <a:txBody>
                    <a:bodyPr/>
                    <a:lstStyle/>
                    <a:p>
                      <a:pPr algn="ctr"/>
                      <a:r>
                        <a:rPr lang="en-US" sz="1400" b="1" dirty="0"/>
                        <a:t>47%</a:t>
                      </a:r>
                    </a:p>
                  </a:txBody>
                  <a:tcPr anchor="ctr"/>
                </a:tc>
                <a:extLst>
                  <a:ext uri="{0D108BD9-81ED-4DB2-BD59-A6C34878D82A}">
                    <a16:rowId xmlns:a16="http://schemas.microsoft.com/office/drawing/2014/main" val="4044658119"/>
                  </a:ext>
                </a:extLst>
              </a:tr>
              <a:tr h="233761">
                <a:tc>
                  <a:txBody>
                    <a:bodyPr/>
                    <a:lstStyle/>
                    <a:p>
                      <a:pPr algn="l"/>
                      <a:r>
                        <a:rPr lang="en-US" sz="1400" dirty="0"/>
                        <a:t>School Admin</a:t>
                      </a:r>
                    </a:p>
                  </a:txBody>
                  <a:tcPr anchor="ctr"/>
                </a:tc>
                <a:tc>
                  <a:txBody>
                    <a:bodyPr/>
                    <a:lstStyle/>
                    <a:p>
                      <a:pPr algn="ctr"/>
                      <a:r>
                        <a:rPr lang="en-US" sz="1400" dirty="0"/>
                        <a:t>26%*</a:t>
                      </a:r>
                    </a:p>
                  </a:txBody>
                  <a:tcPr anchor="ctr"/>
                </a:tc>
                <a:tc>
                  <a:txBody>
                    <a:bodyPr/>
                    <a:lstStyle/>
                    <a:p>
                      <a:pPr algn="ctr"/>
                      <a:r>
                        <a:rPr lang="en-US" sz="1400" b="1" dirty="0"/>
                        <a:t>46%</a:t>
                      </a:r>
                    </a:p>
                  </a:txBody>
                  <a:tcPr anchor="ctr"/>
                </a:tc>
                <a:extLst>
                  <a:ext uri="{0D108BD9-81ED-4DB2-BD59-A6C34878D82A}">
                    <a16:rowId xmlns:a16="http://schemas.microsoft.com/office/drawing/2014/main" val="1027737782"/>
                  </a:ext>
                </a:extLst>
              </a:tr>
              <a:tr h="233761">
                <a:tc>
                  <a:txBody>
                    <a:bodyPr/>
                    <a:lstStyle/>
                    <a:p>
                      <a:pPr algn="l"/>
                      <a:r>
                        <a:rPr lang="en-US" sz="1400" dirty="0"/>
                        <a:t>District Admin</a:t>
                      </a:r>
                    </a:p>
                  </a:txBody>
                  <a:tcPr anchor="ctr"/>
                </a:tc>
                <a:tc>
                  <a:txBody>
                    <a:bodyPr/>
                    <a:lstStyle/>
                    <a:p>
                      <a:pPr algn="ctr"/>
                      <a:r>
                        <a:rPr lang="en-US" sz="1400" dirty="0"/>
                        <a:t>12%</a:t>
                      </a:r>
                    </a:p>
                  </a:txBody>
                  <a:tcPr anchor="ctr"/>
                </a:tc>
                <a:tc>
                  <a:txBody>
                    <a:bodyPr/>
                    <a:lstStyle/>
                    <a:p>
                      <a:pPr algn="ctr"/>
                      <a:r>
                        <a:rPr lang="en-US" sz="1400" dirty="0"/>
                        <a:t>28%</a:t>
                      </a:r>
                    </a:p>
                  </a:txBody>
                  <a:tcPr anchor="ctr"/>
                </a:tc>
                <a:extLst>
                  <a:ext uri="{0D108BD9-81ED-4DB2-BD59-A6C34878D82A}">
                    <a16:rowId xmlns:a16="http://schemas.microsoft.com/office/drawing/2014/main" val="1384101525"/>
                  </a:ext>
                </a:extLst>
              </a:tr>
              <a:tr h="233761">
                <a:tc>
                  <a:txBody>
                    <a:bodyPr/>
                    <a:lstStyle/>
                    <a:p>
                      <a:pPr algn="l"/>
                      <a:r>
                        <a:rPr lang="en-US" sz="1400" dirty="0"/>
                        <a:t>Teachers</a:t>
                      </a:r>
                    </a:p>
                  </a:txBody>
                  <a:tcPr anchor="ctr"/>
                </a:tc>
                <a:tc>
                  <a:txBody>
                    <a:bodyPr/>
                    <a:lstStyle/>
                    <a:p>
                      <a:pPr algn="ctr"/>
                      <a:r>
                        <a:rPr lang="en-US" sz="1400" dirty="0"/>
                        <a:t>10%</a:t>
                      </a:r>
                    </a:p>
                  </a:txBody>
                  <a:tcPr anchor="ctr"/>
                </a:tc>
                <a:tc>
                  <a:txBody>
                    <a:bodyPr/>
                    <a:lstStyle/>
                    <a:p>
                      <a:pPr algn="ctr"/>
                      <a:r>
                        <a:rPr lang="en-US" sz="1400" dirty="0"/>
                        <a:t>26%</a:t>
                      </a:r>
                    </a:p>
                  </a:txBody>
                  <a:tcPr anchor="ctr"/>
                </a:tc>
                <a:extLst>
                  <a:ext uri="{0D108BD9-81ED-4DB2-BD59-A6C34878D82A}">
                    <a16:rowId xmlns:a16="http://schemas.microsoft.com/office/drawing/2014/main" val="1831006575"/>
                  </a:ext>
                </a:extLst>
              </a:tr>
              <a:tr h="233761">
                <a:tc>
                  <a:txBody>
                    <a:bodyPr/>
                    <a:lstStyle/>
                    <a:p>
                      <a:pPr algn="l"/>
                      <a:r>
                        <a:rPr lang="en-US" sz="1400" dirty="0"/>
                        <a:t>Parents</a:t>
                      </a:r>
                    </a:p>
                  </a:txBody>
                  <a:tcPr anchor="ctr"/>
                </a:tc>
                <a:tc>
                  <a:txBody>
                    <a:bodyPr/>
                    <a:lstStyle/>
                    <a:p>
                      <a:pPr algn="ctr"/>
                      <a:r>
                        <a:rPr lang="en-US" sz="1400" dirty="0"/>
                        <a:t>9%</a:t>
                      </a:r>
                    </a:p>
                  </a:txBody>
                  <a:tcPr anchor="ctr"/>
                </a:tc>
                <a:tc>
                  <a:txBody>
                    <a:bodyPr/>
                    <a:lstStyle/>
                    <a:p>
                      <a:pPr algn="ctr"/>
                      <a:r>
                        <a:rPr lang="en-US" sz="1400" dirty="0"/>
                        <a:t>18%</a:t>
                      </a:r>
                    </a:p>
                  </a:txBody>
                  <a:tcPr anchor="ctr"/>
                </a:tc>
                <a:extLst>
                  <a:ext uri="{0D108BD9-81ED-4DB2-BD59-A6C34878D82A}">
                    <a16:rowId xmlns:a16="http://schemas.microsoft.com/office/drawing/2014/main" val="3868575352"/>
                  </a:ext>
                </a:extLst>
              </a:tr>
            </a:tbl>
          </a:graphicData>
        </a:graphic>
      </p:graphicFrame>
      <p:graphicFrame>
        <p:nvGraphicFramePr>
          <p:cNvPr id="11" name="Table 10">
            <a:extLst>
              <a:ext uri="{FF2B5EF4-FFF2-40B4-BE49-F238E27FC236}">
                <a16:creationId xmlns:a16="http://schemas.microsoft.com/office/drawing/2014/main" id="{4D7D02B8-8C38-BA38-4F8E-EFDC83DA0410}"/>
              </a:ext>
            </a:extLst>
          </p:cNvPr>
          <p:cNvGraphicFramePr>
            <a:graphicFrameLocks noGrp="1"/>
          </p:cNvGraphicFramePr>
          <p:nvPr>
            <p:extLst>
              <p:ext uri="{D42A27DB-BD31-4B8C-83A1-F6EECF244321}">
                <p14:modId xmlns:p14="http://schemas.microsoft.com/office/powerpoint/2010/main" val="2902153869"/>
              </p:ext>
            </p:extLst>
          </p:nvPr>
        </p:nvGraphicFramePr>
        <p:xfrm>
          <a:off x="973923" y="1959250"/>
          <a:ext cx="4621587" cy="2042160"/>
        </p:xfrm>
        <a:graphic>
          <a:graphicData uri="http://schemas.openxmlformats.org/drawingml/2006/table">
            <a:tbl>
              <a:tblPr firstRow="1" bandRow="1">
                <a:tableStyleId>{5C22544A-7EE6-4342-B048-85BDC9FD1C3A}</a:tableStyleId>
              </a:tblPr>
              <a:tblGrid>
                <a:gridCol w="1540529">
                  <a:extLst>
                    <a:ext uri="{9D8B030D-6E8A-4147-A177-3AD203B41FA5}">
                      <a16:colId xmlns:a16="http://schemas.microsoft.com/office/drawing/2014/main" val="4120762191"/>
                    </a:ext>
                  </a:extLst>
                </a:gridCol>
                <a:gridCol w="1540529">
                  <a:extLst>
                    <a:ext uri="{9D8B030D-6E8A-4147-A177-3AD203B41FA5}">
                      <a16:colId xmlns:a16="http://schemas.microsoft.com/office/drawing/2014/main" val="887957511"/>
                    </a:ext>
                  </a:extLst>
                </a:gridCol>
                <a:gridCol w="1540529">
                  <a:extLst>
                    <a:ext uri="{9D8B030D-6E8A-4147-A177-3AD203B41FA5}">
                      <a16:colId xmlns:a16="http://schemas.microsoft.com/office/drawing/2014/main" val="3624898690"/>
                    </a:ext>
                  </a:extLst>
                </a:gridCol>
              </a:tblGrid>
              <a:tr h="326624">
                <a:tc>
                  <a:txBody>
                    <a:bodyPr/>
                    <a:lstStyle/>
                    <a:p>
                      <a:pPr algn="ctr"/>
                      <a:r>
                        <a:rPr lang="en-US" sz="1400" dirty="0"/>
                        <a:t>Teachers’ Views</a:t>
                      </a:r>
                    </a:p>
                  </a:txBody>
                  <a:tcPr anchor="ctr"/>
                </a:tc>
                <a:tc>
                  <a:txBody>
                    <a:bodyPr/>
                    <a:lstStyle/>
                    <a:p>
                      <a:pPr algn="ctr"/>
                      <a:r>
                        <a:rPr lang="en-US" sz="1400" dirty="0"/>
                        <a:t>Most Responsible</a:t>
                      </a:r>
                    </a:p>
                  </a:txBody>
                  <a:tcPr anchor="ctr"/>
                </a:tc>
                <a:tc>
                  <a:txBody>
                    <a:bodyPr/>
                    <a:lstStyle/>
                    <a:p>
                      <a:pPr algn="ctr"/>
                      <a:r>
                        <a:rPr lang="en-US" sz="1400" dirty="0"/>
                        <a:t>Most/2</a:t>
                      </a:r>
                      <a:r>
                        <a:rPr lang="en-US" sz="1400" baseline="30000" dirty="0"/>
                        <a:t>nd</a:t>
                      </a:r>
                      <a:r>
                        <a:rPr lang="en-US" sz="1400" dirty="0"/>
                        <a:t> Most</a:t>
                      </a:r>
                    </a:p>
                  </a:txBody>
                  <a:tcPr anchor="ctr"/>
                </a:tc>
                <a:extLst>
                  <a:ext uri="{0D108BD9-81ED-4DB2-BD59-A6C34878D82A}">
                    <a16:rowId xmlns:a16="http://schemas.microsoft.com/office/drawing/2014/main" val="1731406127"/>
                  </a:ext>
                </a:extLst>
              </a:tr>
              <a:tr h="233761">
                <a:tc>
                  <a:txBody>
                    <a:bodyPr/>
                    <a:lstStyle/>
                    <a:p>
                      <a:pPr algn="l"/>
                      <a:r>
                        <a:rPr lang="en-US" sz="1400" dirty="0"/>
                        <a:t>Teachers</a:t>
                      </a:r>
                    </a:p>
                  </a:txBody>
                  <a:tcPr anchor="ctr"/>
                </a:tc>
                <a:tc>
                  <a:txBody>
                    <a:bodyPr/>
                    <a:lstStyle/>
                    <a:p>
                      <a:pPr algn="ctr"/>
                      <a:r>
                        <a:rPr lang="en-US" sz="1400" dirty="0"/>
                        <a:t>24%</a:t>
                      </a:r>
                    </a:p>
                  </a:txBody>
                  <a:tcPr anchor="ctr"/>
                </a:tc>
                <a:tc>
                  <a:txBody>
                    <a:bodyPr/>
                    <a:lstStyle/>
                    <a:p>
                      <a:pPr algn="ctr"/>
                      <a:r>
                        <a:rPr lang="en-US" sz="1400" b="1" dirty="0"/>
                        <a:t>45%</a:t>
                      </a:r>
                    </a:p>
                  </a:txBody>
                  <a:tcPr anchor="ctr"/>
                </a:tc>
                <a:extLst>
                  <a:ext uri="{0D108BD9-81ED-4DB2-BD59-A6C34878D82A}">
                    <a16:rowId xmlns:a16="http://schemas.microsoft.com/office/drawing/2014/main" val="2138524554"/>
                  </a:ext>
                </a:extLst>
              </a:tr>
              <a:tr h="233761">
                <a:tc>
                  <a:txBody>
                    <a:bodyPr/>
                    <a:lstStyle/>
                    <a:p>
                      <a:pPr algn="l"/>
                      <a:r>
                        <a:rPr lang="en-US" sz="1400" dirty="0"/>
                        <a:t>State gov’t</a:t>
                      </a:r>
                    </a:p>
                  </a:txBody>
                  <a:tcPr anchor="ctr"/>
                </a:tc>
                <a:tc>
                  <a:txBody>
                    <a:bodyPr/>
                    <a:lstStyle/>
                    <a:p>
                      <a:pPr algn="ctr"/>
                      <a:r>
                        <a:rPr lang="en-US" sz="1400" dirty="0"/>
                        <a:t>23%</a:t>
                      </a:r>
                    </a:p>
                  </a:txBody>
                  <a:tcPr anchor="ctr"/>
                </a:tc>
                <a:tc>
                  <a:txBody>
                    <a:bodyPr/>
                    <a:lstStyle/>
                    <a:p>
                      <a:pPr algn="ctr"/>
                      <a:r>
                        <a:rPr lang="en-US" sz="1400" b="1" dirty="0"/>
                        <a:t>35%</a:t>
                      </a:r>
                    </a:p>
                  </a:txBody>
                  <a:tcPr anchor="ctr"/>
                </a:tc>
                <a:extLst>
                  <a:ext uri="{0D108BD9-81ED-4DB2-BD59-A6C34878D82A}">
                    <a16:rowId xmlns:a16="http://schemas.microsoft.com/office/drawing/2014/main" val="4044658119"/>
                  </a:ext>
                </a:extLst>
              </a:tr>
              <a:tr h="233761">
                <a:tc>
                  <a:txBody>
                    <a:bodyPr/>
                    <a:lstStyle/>
                    <a:p>
                      <a:pPr algn="l"/>
                      <a:r>
                        <a:rPr lang="en-US" sz="1400" dirty="0"/>
                        <a:t>Parents</a:t>
                      </a:r>
                    </a:p>
                  </a:txBody>
                  <a:tcPr anchor="ctr"/>
                </a:tc>
                <a:tc>
                  <a:txBody>
                    <a:bodyPr/>
                    <a:lstStyle/>
                    <a:p>
                      <a:pPr algn="ctr"/>
                      <a:r>
                        <a:rPr lang="en-US" sz="1400" dirty="0"/>
                        <a:t>12%</a:t>
                      </a:r>
                    </a:p>
                  </a:txBody>
                  <a:tcPr anchor="ctr"/>
                </a:tc>
                <a:tc>
                  <a:txBody>
                    <a:bodyPr/>
                    <a:lstStyle/>
                    <a:p>
                      <a:pPr algn="ctr"/>
                      <a:r>
                        <a:rPr lang="en-US" sz="1400" dirty="0"/>
                        <a:t>23%</a:t>
                      </a:r>
                    </a:p>
                  </a:txBody>
                  <a:tcPr anchor="ctr"/>
                </a:tc>
                <a:extLst>
                  <a:ext uri="{0D108BD9-81ED-4DB2-BD59-A6C34878D82A}">
                    <a16:rowId xmlns:a16="http://schemas.microsoft.com/office/drawing/2014/main" val="1027737782"/>
                  </a:ext>
                </a:extLst>
              </a:tr>
              <a:tr h="233761">
                <a:tc>
                  <a:txBody>
                    <a:bodyPr/>
                    <a:lstStyle/>
                    <a:p>
                      <a:pPr algn="l"/>
                      <a:r>
                        <a:rPr lang="en-US" sz="1400" dirty="0"/>
                        <a:t>District Admin</a:t>
                      </a:r>
                    </a:p>
                  </a:txBody>
                  <a:tcPr anchor="ctr"/>
                </a:tc>
                <a:tc>
                  <a:txBody>
                    <a:bodyPr/>
                    <a:lstStyle/>
                    <a:p>
                      <a:pPr algn="ctr"/>
                      <a:r>
                        <a:rPr lang="en-US" sz="1400" dirty="0"/>
                        <a:t>11%</a:t>
                      </a:r>
                    </a:p>
                  </a:txBody>
                  <a:tcPr anchor="ctr"/>
                </a:tc>
                <a:tc>
                  <a:txBody>
                    <a:bodyPr/>
                    <a:lstStyle/>
                    <a:p>
                      <a:pPr algn="ctr"/>
                      <a:r>
                        <a:rPr lang="en-US" sz="1400" dirty="0"/>
                        <a:t>25%</a:t>
                      </a:r>
                    </a:p>
                  </a:txBody>
                  <a:tcPr anchor="ctr"/>
                </a:tc>
                <a:extLst>
                  <a:ext uri="{0D108BD9-81ED-4DB2-BD59-A6C34878D82A}">
                    <a16:rowId xmlns:a16="http://schemas.microsoft.com/office/drawing/2014/main" val="1384101525"/>
                  </a:ext>
                </a:extLst>
              </a:tr>
              <a:tr h="233761">
                <a:tc>
                  <a:txBody>
                    <a:bodyPr/>
                    <a:lstStyle/>
                    <a:p>
                      <a:pPr algn="l"/>
                      <a:r>
                        <a:rPr lang="en-US" sz="1400" dirty="0"/>
                        <a:t>School Admin</a:t>
                      </a:r>
                    </a:p>
                  </a:txBody>
                  <a:tcPr anchor="ctr"/>
                </a:tc>
                <a:tc>
                  <a:txBody>
                    <a:bodyPr/>
                    <a:lstStyle/>
                    <a:p>
                      <a:pPr algn="ctr"/>
                      <a:r>
                        <a:rPr lang="en-US" sz="1400" dirty="0"/>
                        <a:t>8%</a:t>
                      </a:r>
                    </a:p>
                  </a:txBody>
                  <a:tcPr anchor="ctr"/>
                </a:tc>
                <a:tc>
                  <a:txBody>
                    <a:bodyPr/>
                    <a:lstStyle/>
                    <a:p>
                      <a:pPr algn="ctr"/>
                      <a:r>
                        <a:rPr lang="en-US" sz="1400" dirty="0"/>
                        <a:t>24%</a:t>
                      </a:r>
                    </a:p>
                  </a:txBody>
                  <a:tcPr anchor="ctr"/>
                </a:tc>
                <a:extLst>
                  <a:ext uri="{0D108BD9-81ED-4DB2-BD59-A6C34878D82A}">
                    <a16:rowId xmlns:a16="http://schemas.microsoft.com/office/drawing/2014/main" val="1831006575"/>
                  </a:ext>
                </a:extLst>
              </a:tr>
            </a:tbl>
          </a:graphicData>
        </a:graphic>
      </p:graphicFrame>
      <p:sp>
        <p:nvSpPr>
          <p:cNvPr id="12" name="TextBox 11">
            <a:extLst>
              <a:ext uri="{FF2B5EF4-FFF2-40B4-BE49-F238E27FC236}">
                <a16:creationId xmlns:a16="http://schemas.microsoft.com/office/drawing/2014/main" id="{40EE9B51-FE9D-0CB8-22E9-575E78727465}"/>
              </a:ext>
            </a:extLst>
          </p:cNvPr>
          <p:cNvSpPr txBox="1"/>
          <p:nvPr/>
        </p:nvSpPr>
        <p:spPr>
          <a:xfrm>
            <a:off x="6170209" y="4055277"/>
            <a:ext cx="4269117" cy="230832"/>
          </a:xfrm>
          <a:prstGeom prst="rect">
            <a:avLst/>
          </a:prstGeom>
          <a:noFill/>
        </p:spPr>
        <p:txBody>
          <a:bodyPr wrap="none" rtlCol="0">
            <a:spAutoFit/>
          </a:bodyPr>
          <a:lstStyle/>
          <a:p>
            <a:r>
              <a:rPr lang="en-US" sz="900" i="1" dirty="0"/>
              <a:t>*Note: There were more school administrators than district or state in the sample</a:t>
            </a:r>
          </a:p>
        </p:txBody>
      </p:sp>
    </p:spTree>
    <p:extLst>
      <p:ext uri="{BB962C8B-B14F-4D97-AF65-F5344CB8AC3E}">
        <p14:creationId xmlns:p14="http://schemas.microsoft.com/office/powerpoint/2010/main" val="124922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3583-7554-9E8C-7896-18A169CEB8B0}"/>
              </a:ext>
            </a:extLst>
          </p:cNvPr>
          <p:cNvSpPr>
            <a:spLocks noGrp="1"/>
          </p:cNvSpPr>
          <p:nvPr>
            <p:ph type="ctrTitle"/>
          </p:nvPr>
        </p:nvSpPr>
        <p:spPr/>
        <p:txBody>
          <a:bodyPr/>
          <a:lstStyle/>
          <a:p>
            <a:r>
              <a:rPr lang="en-US" dirty="0"/>
              <a:t>Mindset on Climate Change</a:t>
            </a:r>
          </a:p>
        </p:txBody>
      </p:sp>
    </p:spTree>
    <p:extLst>
      <p:ext uri="{BB962C8B-B14F-4D97-AF65-F5344CB8AC3E}">
        <p14:creationId xmlns:p14="http://schemas.microsoft.com/office/powerpoint/2010/main" val="343482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C067-7FF9-32E2-F49F-0DA558A51FE7}"/>
              </a:ext>
            </a:extLst>
          </p:cNvPr>
          <p:cNvSpPr>
            <a:spLocks noGrp="1"/>
          </p:cNvSpPr>
          <p:nvPr>
            <p:ph type="title"/>
          </p:nvPr>
        </p:nvSpPr>
        <p:spPr/>
        <p:txBody>
          <a:bodyPr/>
          <a:lstStyle/>
          <a:p>
            <a:r>
              <a:rPr lang="en-US" dirty="0"/>
              <a:t>Signals from the Top Matter</a:t>
            </a:r>
          </a:p>
        </p:txBody>
      </p:sp>
      <p:sp>
        <p:nvSpPr>
          <p:cNvPr id="3" name="Slide Number Placeholder 2">
            <a:extLst>
              <a:ext uri="{FF2B5EF4-FFF2-40B4-BE49-F238E27FC236}">
                <a16:creationId xmlns:a16="http://schemas.microsoft.com/office/drawing/2014/main" id="{FA7EF4CB-CE47-60FD-0DC2-DAC0738C57F4}"/>
              </a:ext>
            </a:extLst>
          </p:cNvPr>
          <p:cNvSpPr>
            <a:spLocks noGrp="1"/>
          </p:cNvSpPr>
          <p:nvPr>
            <p:ph type="sldNum" sz="quarter" idx="12"/>
          </p:nvPr>
        </p:nvSpPr>
        <p:spPr/>
        <p:txBody>
          <a:bodyPr/>
          <a:lstStyle/>
          <a:p>
            <a:fld id="{A20375E0-EDBF-3141-92D4-38A8AD37CDF6}" type="slidenum">
              <a:rPr lang="en-US" smtClean="0"/>
              <a:pPr/>
              <a:t>30</a:t>
            </a:fld>
            <a:endParaRPr lang="en-US" dirty="0"/>
          </a:p>
        </p:txBody>
      </p:sp>
      <p:sp>
        <p:nvSpPr>
          <p:cNvPr id="4" name="Text Placeholder 3">
            <a:extLst>
              <a:ext uri="{FF2B5EF4-FFF2-40B4-BE49-F238E27FC236}">
                <a16:creationId xmlns:a16="http://schemas.microsoft.com/office/drawing/2014/main" id="{7A229789-C363-C415-3F02-8C570ACA608E}"/>
              </a:ext>
            </a:extLst>
          </p:cNvPr>
          <p:cNvSpPr>
            <a:spLocks noGrp="1"/>
          </p:cNvSpPr>
          <p:nvPr>
            <p:ph type="body" sz="quarter" idx="13"/>
          </p:nvPr>
        </p:nvSpPr>
        <p:spPr>
          <a:xfrm>
            <a:off x="422564" y="629265"/>
            <a:ext cx="11375736" cy="1017153"/>
          </a:xfrm>
        </p:spPr>
        <p:txBody>
          <a:bodyPr>
            <a:normAutofit/>
          </a:bodyPr>
          <a:lstStyle/>
          <a:p>
            <a:r>
              <a:rPr lang="en-US" dirty="0"/>
              <a:t>Perceptions differ between red and blue states. </a:t>
            </a:r>
          </a:p>
        </p:txBody>
      </p:sp>
      <p:graphicFrame>
        <p:nvGraphicFramePr>
          <p:cNvPr id="8" name="Chart 7">
            <a:extLst>
              <a:ext uri="{FF2B5EF4-FFF2-40B4-BE49-F238E27FC236}">
                <a16:creationId xmlns:a16="http://schemas.microsoft.com/office/drawing/2014/main" id="{D3F8BF1A-E305-7DB5-BA66-60D96E216C4E}"/>
              </a:ext>
            </a:extLst>
          </p:cNvPr>
          <p:cNvGraphicFramePr/>
          <p:nvPr>
            <p:extLst>
              <p:ext uri="{D42A27DB-BD31-4B8C-83A1-F6EECF244321}">
                <p14:modId xmlns:p14="http://schemas.microsoft.com/office/powerpoint/2010/main" val="2703844761"/>
              </p:ext>
            </p:extLst>
          </p:nvPr>
        </p:nvGraphicFramePr>
        <p:xfrm>
          <a:off x="1862886" y="2098010"/>
          <a:ext cx="8356139" cy="3645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BC31C21-F0C4-D10C-26CC-582516E39D4A}"/>
              </a:ext>
            </a:extLst>
          </p:cNvPr>
          <p:cNvSpPr txBox="1"/>
          <p:nvPr/>
        </p:nvSpPr>
        <p:spPr>
          <a:xfrm>
            <a:off x="2810458" y="1533600"/>
            <a:ext cx="7061925" cy="584775"/>
          </a:xfrm>
          <a:prstGeom prst="rect">
            <a:avLst/>
          </a:prstGeom>
          <a:noFill/>
        </p:spPr>
        <p:txBody>
          <a:bodyPr wrap="square">
            <a:spAutoFit/>
          </a:bodyPr>
          <a:lstStyle/>
          <a:p>
            <a:pPr algn="ctr"/>
            <a:r>
              <a:rPr lang="en-US" sz="1600" b="1" dirty="0"/>
              <a:t>Belief That Authority Supports Teaching Climate Change is Real and Human-Caused</a:t>
            </a:r>
          </a:p>
        </p:txBody>
      </p:sp>
      <p:sp>
        <p:nvSpPr>
          <p:cNvPr id="14" name="TextBox 13">
            <a:extLst>
              <a:ext uri="{FF2B5EF4-FFF2-40B4-BE49-F238E27FC236}">
                <a16:creationId xmlns:a16="http://schemas.microsoft.com/office/drawing/2014/main" id="{5DBFA3D8-905C-1BBB-F098-CD71E1135D12}"/>
              </a:ext>
            </a:extLst>
          </p:cNvPr>
          <p:cNvSpPr txBox="1"/>
          <p:nvPr/>
        </p:nvSpPr>
        <p:spPr>
          <a:xfrm>
            <a:off x="7443750" y="4679331"/>
            <a:ext cx="1941410" cy="553998"/>
          </a:xfrm>
          <a:prstGeom prst="rect">
            <a:avLst/>
          </a:prstGeom>
          <a:noFill/>
        </p:spPr>
        <p:txBody>
          <a:bodyPr wrap="square" rtlCol="0">
            <a:spAutoFit/>
          </a:bodyPr>
          <a:lstStyle/>
          <a:p>
            <a:r>
              <a:rPr lang="en-US" sz="1000" i="1" dirty="0"/>
              <a:t>Party control has no bearing on teachers’ perceptions of parents’ beliefs</a:t>
            </a:r>
          </a:p>
        </p:txBody>
      </p:sp>
      <p:sp>
        <p:nvSpPr>
          <p:cNvPr id="15" name="TextBox 14">
            <a:extLst>
              <a:ext uri="{FF2B5EF4-FFF2-40B4-BE49-F238E27FC236}">
                <a16:creationId xmlns:a16="http://schemas.microsoft.com/office/drawing/2014/main" id="{BA5B4571-B783-CA0C-E521-BBA28EE325E1}"/>
              </a:ext>
            </a:extLst>
          </p:cNvPr>
          <p:cNvSpPr txBox="1"/>
          <p:nvPr/>
        </p:nvSpPr>
        <p:spPr>
          <a:xfrm>
            <a:off x="4407913" y="2122200"/>
            <a:ext cx="1063112" cy="230832"/>
          </a:xfrm>
          <a:prstGeom prst="rect">
            <a:avLst/>
          </a:prstGeom>
          <a:noFill/>
        </p:spPr>
        <p:txBody>
          <a:bodyPr wrap="none" rtlCol="0">
            <a:spAutoFit/>
          </a:bodyPr>
          <a:lstStyle/>
          <a:p>
            <a:r>
              <a:rPr lang="en-US" sz="900" i="1" dirty="0"/>
              <a:t>Among Teachers</a:t>
            </a:r>
          </a:p>
        </p:txBody>
      </p:sp>
    </p:spTree>
    <p:extLst>
      <p:ext uri="{BB962C8B-B14F-4D97-AF65-F5344CB8AC3E}">
        <p14:creationId xmlns:p14="http://schemas.microsoft.com/office/powerpoint/2010/main" val="418918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1E51-151E-E5CF-A0F0-8436F462BA14}"/>
              </a:ext>
            </a:extLst>
          </p:cNvPr>
          <p:cNvSpPr>
            <a:spLocks noGrp="1"/>
          </p:cNvSpPr>
          <p:nvPr>
            <p:ph type="title"/>
          </p:nvPr>
        </p:nvSpPr>
        <p:spPr>
          <a:xfrm>
            <a:off x="422564" y="261317"/>
            <a:ext cx="11376146" cy="550615"/>
          </a:xfrm>
        </p:spPr>
        <p:txBody>
          <a:bodyPr/>
          <a:lstStyle/>
          <a:p>
            <a:r>
              <a:rPr lang="en-US" dirty="0"/>
              <a:t>Urban-Suburban-Rural School Differences Point to The Intersection of Climate with Other Education Concerns</a:t>
            </a:r>
          </a:p>
        </p:txBody>
      </p:sp>
      <p:sp>
        <p:nvSpPr>
          <p:cNvPr id="3" name="Slide Number Placeholder 2">
            <a:extLst>
              <a:ext uri="{FF2B5EF4-FFF2-40B4-BE49-F238E27FC236}">
                <a16:creationId xmlns:a16="http://schemas.microsoft.com/office/drawing/2014/main" id="{E072C760-9D25-B64E-2E2A-4273906B5CA1}"/>
              </a:ext>
            </a:extLst>
          </p:cNvPr>
          <p:cNvSpPr>
            <a:spLocks noGrp="1"/>
          </p:cNvSpPr>
          <p:nvPr>
            <p:ph type="sldNum" sz="quarter" idx="12"/>
          </p:nvPr>
        </p:nvSpPr>
        <p:spPr/>
        <p:txBody>
          <a:bodyPr/>
          <a:lstStyle/>
          <a:p>
            <a:fld id="{A20375E0-EDBF-3141-92D4-38A8AD37CDF6}" type="slidenum">
              <a:rPr lang="en-US" smtClean="0"/>
              <a:pPr/>
              <a:t>31</a:t>
            </a:fld>
            <a:endParaRPr lang="en-US" dirty="0"/>
          </a:p>
        </p:txBody>
      </p:sp>
      <p:sp>
        <p:nvSpPr>
          <p:cNvPr id="4" name="Text Placeholder 3">
            <a:extLst>
              <a:ext uri="{FF2B5EF4-FFF2-40B4-BE49-F238E27FC236}">
                <a16:creationId xmlns:a16="http://schemas.microsoft.com/office/drawing/2014/main" id="{3E67EEE7-1C06-8EC8-4D3E-4D7CA54CA3F1}"/>
              </a:ext>
            </a:extLst>
          </p:cNvPr>
          <p:cNvSpPr>
            <a:spLocks noGrp="1"/>
          </p:cNvSpPr>
          <p:nvPr>
            <p:ph type="body" sz="quarter" idx="13"/>
          </p:nvPr>
        </p:nvSpPr>
        <p:spPr>
          <a:xfrm>
            <a:off x="422564" y="941290"/>
            <a:ext cx="11375736" cy="900309"/>
          </a:xfrm>
        </p:spPr>
        <p:txBody>
          <a:bodyPr>
            <a:normAutofit/>
          </a:bodyPr>
          <a:lstStyle/>
          <a:p>
            <a:r>
              <a:rPr lang="en-US" dirty="0"/>
              <a:t>Urban teachers give their schools higher marks on teaching climate change, are more likely to think they are doing enough, and feel more pressure in other areas of education.</a:t>
            </a:r>
          </a:p>
        </p:txBody>
      </p:sp>
      <p:graphicFrame>
        <p:nvGraphicFramePr>
          <p:cNvPr id="6" name="Chart 5">
            <a:extLst>
              <a:ext uri="{FF2B5EF4-FFF2-40B4-BE49-F238E27FC236}">
                <a16:creationId xmlns:a16="http://schemas.microsoft.com/office/drawing/2014/main" id="{DAC592CC-5C53-A9FF-15FA-87EAE065A712}"/>
              </a:ext>
            </a:extLst>
          </p:cNvPr>
          <p:cNvGraphicFramePr/>
          <p:nvPr>
            <p:extLst>
              <p:ext uri="{D42A27DB-BD31-4B8C-83A1-F6EECF244321}">
                <p14:modId xmlns:p14="http://schemas.microsoft.com/office/powerpoint/2010/main" val="325557933"/>
              </p:ext>
            </p:extLst>
          </p:nvPr>
        </p:nvGraphicFramePr>
        <p:xfrm>
          <a:off x="2658192" y="1814303"/>
          <a:ext cx="3645079" cy="435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7">
            <a:extLst>
              <a:ext uri="{FF2B5EF4-FFF2-40B4-BE49-F238E27FC236}">
                <a16:creationId xmlns:a16="http://schemas.microsoft.com/office/drawing/2014/main" id="{ED8BE9B5-2BBB-42A8-EF8B-F861A00372FC}"/>
              </a:ext>
            </a:extLst>
          </p:cNvPr>
          <p:cNvGraphicFramePr>
            <a:graphicFrameLocks noGrp="1"/>
          </p:cNvGraphicFramePr>
          <p:nvPr/>
        </p:nvGraphicFramePr>
        <p:xfrm>
          <a:off x="1239998" y="2769165"/>
          <a:ext cx="1177190" cy="3095328"/>
        </p:xfrm>
        <a:graphic>
          <a:graphicData uri="http://schemas.openxmlformats.org/drawingml/2006/table">
            <a:tbl>
              <a:tblPr firstRow="1" bandRow="1">
                <a:tableStyleId>{5C22544A-7EE6-4342-B048-85BDC9FD1C3A}</a:tableStyleId>
              </a:tblPr>
              <a:tblGrid>
                <a:gridCol w="1177190">
                  <a:extLst>
                    <a:ext uri="{9D8B030D-6E8A-4147-A177-3AD203B41FA5}">
                      <a16:colId xmlns:a16="http://schemas.microsoft.com/office/drawing/2014/main" val="2060200317"/>
                    </a:ext>
                  </a:extLst>
                </a:gridCol>
              </a:tblGrid>
              <a:tr h="515888">
                <a:tc>
                  <a:txBody>
                    <a:bodyPr/>
                    <a:lstStyle/>
                    <a:p>
                      <a:pPr algn="ctr" fontAlgn="ctr"/>
                      <a:r>
                        <a:rPr lang="en-US" sz="1400" b="1" u="none" strike="noStrike" dirty="0">
                          <a:solidFill>
                            <a:schemeClr val="bg1"/>
                          </a:solidFill>
                          <a:effectLst/>
                        </a:rPr>
                        <a:t>Excellent</a:t>
                      </a:r>
                      <a:endParaRPr lang="en-US" sz="1400" b="1" i="0" u="none" strike="noStrike" dirty="0">
                        <a:solidFill>
                          <a:schemeClr val="bg1"/>
                        </a:solidFill>
                        <a:effectLst/>
                        <a:latin typeface="Arial" panose="020B0604020202020204" pitchFamily="34" charset="0"/>
                      </a:endParaRPr>
                    </a:p>
                  </a:txBody>
                  <a:tcPr marL="3906" marR="3906" marT="3906"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2023200890"/>
                  </a:ext>
                </a:extLst>
              </a:tr>
              <a:tr h="515888">
                <a:tc>
                  <a:txBody>
                    <a:bodyPr/>
                    <a:lstStyle/>
                    <a:p>
                      <a:pPr algn="ctr" fontAlgn="ctr"/>
                      <a:r>
                        <a:rPr lang="en-US" sz="1400" b="1" u="none" strike="noStrike" dirty="0">
                          <a:solidFill>
                            <a:schemeClr val="tx1"/>
                          </a:solidFill>
                          <a:effectLst/>
                        </a:rPr>
                        <a:t>Very Good</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89820455"/>
                  </a:ext>
                </a:extLst>
              </a:tr>
              <a:tr h="515888">
                <a:tc>
                  <a:txBody>
                    <a:bodyPr/>
                    <a:lstStyle/>
                    <a:p>
                      <a:pPr algn="ctr" fontAlgn="ctr"/>
                      <a:r>
                        <a:rPr lang="en-US" sz="1400" b="1" u="none" strike="noStrike" dirty="0">
                          <a:solidFill>
                            <a:schemeClr val="tx1"/>
                          </a:solidFill>
                          <a:effectLst/>
                        </a:rPr>
                        <a:t>Good</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566971053"/>
                  </a:ext>
                </a:extLst>
              </a:tr>
              <a:tr h="515888">
                <a:tc>
                  <a:txBody>
                    <a:bodyPr/>
                    <a:lstStyle/>
                    <a:p>
                      <a:pPr algn="ctr" fontAlgn="ctr"/>
                      <a:r>
                        <a:rPr lang="en-US" sz="1400" b="1" u="none" strike="noStrike" dirty="0">
                          <a:solidFill>
                            <a:schemeClr val="tx1"/>
                          </a:solidFill>
                          <a:effectLst/>
                        </a:rPr>
                        <a:t>Fair</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100829549"/>
                  </a:ext>
                </a:extLst>
              </a:tr>
              <a:tr h="515888">
                <a:tc>
                  <a:txBody>
                    <a:bodyPr/>
                    <a:lstStyle/>
                    <a:p>
                      <a:pPr algn="ctr" fontAlgn="ctr"/>
                      <a:r>
                        <a:rPr lang="en-US" sz="1400" b="1" u="none" strike="noStrike" dirty="0">
                          <a:solidFill>
                            <a:schemeClr val="tx1"/>
                          </a:solidFill>
                          <a:effectLst/>
                        </a:rPr>
                        <a:t>Poor</a:t>
                      </a:r>
                      <a:endParaRPr lang="en-US" sz="1400" b="1" i="0" u="none" strike="noStrike" dirty="0">
                        <a:solidFill>
                          <a:schemeClr val="tx1"/>
                        </a:solidFill>
                        <a:effectLst/>
                        <a:latin typeface="Arial" panose="020B0604020202020204" pitchFamily="34" charset="0"/>
                      </a:endParaRP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43699333"/>
                  </a:ext>
                </a:extLst>
              </a:tr>
              <a:tr h="515888">
                <a:tc>
                  <a:txBody>
                    <a:bodyPr/>
                    <a:lstStyle/>
                    <a:p>
                      <a:pPr algn="ctr" fontAlgn="ctr"/>
                      <a:r>
                        <a:rPr lang="en-US" sz="1400" b="1" i="0" u="none" strike="noStrike" dirty="0">
                          <a:solidFill>
                            <a:schemeClr val="tx1"/>
                          </a:solidFill>
                          <a:effectLst/>
                          <a:latin typeface="Arial" panose="020B0604020202020204" pitchFamily="34" charset="0"/>
                        </a:rPr>
                        <a:t>Not Sure</a:t>
                      </a:r>
                    </a:p>
                  </a:txBody>
                  <a:tcPr marL="3906" marR="3906" marT="390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43175944"/>
                  </a:ext>
                </a:extLst>
              </a:tr>
            </a:tbl>
          </a:graphicData>
        </a:graphic>
      </p:graphicFrame>
      <p:sp>
        <p:nvSpPr>
          <p:cNvPr id="9" name="TextBox 8">
            <a:extLst>
              <a:ext uri="{FF2B5EF4-FFF2-40B4-BE49-F238E27FC236}">
                <a16:creationId xmlns:a16="http://schemas.microsoft.com/office/drawing/2014/main" id="{595B5B18-6A25-3CB8-6F35-5585B89CC40F}"/>
              </a:ext>
            </a:extLst>
          </p:cNvPr>
          <p:cNvSpPr txBox="1"/>
          <p:nvPr/>
        </p:nvSpPr>
        <p:spPr>
          <a:xfrm>
            <a:off x="8611231" y="2800547"/>
            <a:ext cx="1063112" cy="230832"/>
          </a:xfrm>
          <a:prstGeom prst="rect">
            <a:avLst/>
          </a:prstGeom>
          <a:noFill/>
        </p:spPr>
        <p:txBody>
          <a:bodyPr wrap="none" rtlCol="0">
            <a:spAutoFit/>
          </a:bodyPr>
          <a:lstStyle/>
          <a:p>
            <a:r>
              <a:rPr lang="en-US" sz="900" i="1" dirty="0"/>
              <a:t>Among Teachers</a:t>
            </a:r>
          </a:p>
        </p:txBody>
      </p:sp>
      <p:graphicFrame>
        <p:nvGraphicFramePr>
          <p:cNvPr id="13" name="Chart 12">
            <a:extLst>
              <a:ext uri="{FF2B5EF4-FFF2-40B4-BE49-F238E27FC236}">
                <a16:creationId xmlns:a16="http://schemas.microsoft.com/office/drawing/2014/main" id="{727DA9E5-1637-A465-8F2A-C95722D921AB}"/>
              </a:ext>
            </a:extLst>
          </p:cNvPr>
          <p:cNvGraphicFramePr/>
          <p:nvPr/>
        </p:nvGraphicFramePr>
        <p:xfrm>
          <a:off x="6399021" y="2751105"/>
          <a:ext cx="5053752" cy="336916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4B5F25AA-978A-E7A4-3564-E188FBA9C526}"/>
              </a:ext>
            </a:extLst>
          </p:cNvPr>
          <p:cNvSpPr txBox="1"/>
          <p:nvPr/>
        </p:nvSpPr>
        <p:spPr>
          <a:xfrm>
            <a:off x="3949175" y="2525839"/>
            <a:ext cx="1063112" cy="230832"/>
          </a:xfrm>
          <a:prstGeom prst="rect">
            <a:avLst/>
          </a:prstGeom>
          <a:noFill/>
        </p:spPr>
        <p:txBody>
          <a:bodyPr wrap="none" rtlCol="0">
            <a:spAutoFit/>
          </a:bodyPr>
          <a:lstStyle/>
          <a:p>
            <a:r>
              <a:rPr lang="en-US" sz="900" i="1" dirty="0"/>
              <a:t>Among Teachers</a:t>
            </a:r>
          </a:p>
        </p:txBody>
      </p:sp>
      <p:sp>
        <p:nvSpPr>
          <p:cNvPr id="16" name="TextBox 15">
            <a:extLst>
              <a:ext uri="{FF2B5EF4-FFF2-40B4-BE49-F238E27FC236}">
                <a16:creationId xmlns:a16="http://schemas.microsoft.com/office/drawing/2014/main" id="{3428CCC7-93EA-8B73-A2C8-3AF048DFE4DB}"/>
              </a:ext>
            </a:extLst>
          </p:cNvPr>
          <p:cNvSpPr txBox="1"/>
          <p:nvPr/>
        </p:nvSpPr>
        <p:spPr>
          <a:xfrm>
            <a:off x="6815626" y="1815662"/>
            <a:ext cx="4592102" cy="984885"/>
          </a:xfrm>
          <a:prstGeom prst="rect">
            <a:avLst/>
          </a:prstGeom>
          <a:noFill/>
        </p:spPr>
        <p:txBody>
          <a:bodyPr wrap="square">
            <a:spAutoFit/>
          </a:bodyPr>
          <a:lstStyle/>
          <a:p>
            <a:pPr algn="ctr" fontAlgn="t"/>
            <a:r>
              <a:rPr lang="en-US" sz="1600" b="1" u="none" strike="noStrike" dirty="0">
                <a:effectLst/>
              </a:rPr>
              <a:t>Agree with the statement:</a:t>
            </a:r>
          </a:p>
          <a:p>
            <a:pPr algn="ctr" fontAlgn="t"/>
            <a:r>
              <a:rPr lang="en-US" sz="1400" b="1" i="1" u="none" strike="noStrike" dirty="0">
                <a:effectLst/>
              </a:rPr>
              <a:t>There is too much emphasis placed on climate change when there are other issues to be addressed in education</a:t>
            </a:r>
            <a:endParaRPr lang="en-US" sz="1400" b="1" i="1" u="none" strike="noStrike" dirty="0">
              <a:solidFill>
                <a:srgbClr val="000000"/>
              </a:solidFill>
              <a:effectLst/>
              <a:latin typeface="Arial" panose="020B0604020202020204" pitchFamily="34" charset="0"/>
            </a:endParaRPr>
          </a:p>
        </p:txBody>
      </p:sp>
      <p:sp>
        <p:nvSpPr>
          <p:cNvPr id="18" name="TextBox 17">
            <a:extLst>
              <a:ext uri="{FF2B5EF4-FFF2-40B4-BE49-F238E27FC236}">
                <a16:creationId xmlns:a16="http://schemas.microsoft.com/office/drawing/2014/main" id="{53374AF5-CB87-D3B1-5440-1191AE3D723A}"/>
              </a:ext>
            </a:extLst>
          </p:cNvPr>
          <p:cNvSpPr txBox="1"/>
          <p:nvPr/>
        </p:nvSpPr>
        <p:spPr>
          <a:xfrm>
            <a:off x="9887867" y="5051705"/>
            <a:ext cx="490840" cy="276999"/>
          </a:xfrm>
          <a:prstGeom prst="rect">
            <a:avLst/>
          </a:prstGeom>
          <a:noFill/>
        </p:spPr>
        <p:txBody>
          <a:bodyPr wrap="none" rtlCol="0">
            <a:spAutoFit/>
          </a:bodyPr>
          <a:lstStyle/>
          <a:p>
            <a:r>
              <a:rPr lang="en-US" sz="1200" b="1" dirty="0">
                <a:solidFill>
                  <a:schemeClr val="accent6"/>
                </a:solidFill>
              </a:rPr>
              <a:t>39%</a:t>
            </a:r>
          </a:p>
        </p:txBody>
      </p:sp>
      <p:sp>
        <p:nvSpPr>
          <p:cNvPr id="19" name="TextBox 18">
            <a:extLst>
              <a:ext uri="{FF2B5EF4-FFF2-40B4-BE49-F238E27FC236}">
                <a16:creationId xmlns:a16="http://schemas.microsoft.com/office/drawing/2014/main" id="{51AED0CF-F027-B14A-3E63-B941AE60F929}"/>
              </a:ext>
            </a:extLst>
          </p:cNvPr>
          <p:cNvSpPr txBox="1"/>
          <p:nvPr/>
        </p:nvSpPr>
        <p:spPr>
          <a:xfrm>
            <a:off x="11038821" y="3208294"/>
            <a:ext cx="490840" cy="276999"/>
          </a:xfrm>
          <a:prstGeom prst="rect">
            <a:avLst/>
          </a:prstGeom>
          <a:noFill/>
        </p:spPr>
        <p:txBody>
          <a:bodyPr wrap="none" rtlCol="0">
            <a:spAutoFit/>
          </a:bodyPr>
          <a:lstStyle/>
          <a:p>
            <a:r>
              <a:rPr lang="en-US" sz="1200" b="1" dirty="0">
                <a:solidFill>
                  <a:schemeClr val="tx2"/>
                </a:solidFill>
              </a:rPr>
              <a:t>56%</a:t>
            </a:r>
          </a:p>
        </p:txBody>
      </p:sp>
      <p:sp>
        <p:nvSpPr>
          <p:cNvPr id="20" name="TextBox 19">
            <a:extLst>
              <a:ext uri="{FF2B5EF4-FFF2-40B4-BE49-F238E27FC236}">
                <a16:creationId xmlns:a16="http://schemas.microsoft.com/office/drawing/2014/main" id="{1C3A4A8F-F088-21F8-4EBA-384A904FF470}"/>
              </a:ext>
            </a:extLst>
          </p:cNvPr>
          <p:cNvSpPr txBox="1"/>
          <p:nvPr/>
        </p:nvSpPr>
        <p:spPr>
          <a:xfrm>
            <a:off x="9642447" y="4173341"/>
            <a:ext cx="490840" cy="276999"/>
          </a:xfrm>
          <a:prstGeom prst="rect">
            <a:avLst/>
          </a:prstGeom>
          <a:noFill/>
        </p:spPr>
        <p:txBody>
          <a:bodyPr wrap="none" rtlCol="0">
            <a:spAutoFit/>
          </a:bodyPr>
          <a:lstStyle/>
          <a:p>
            <a:r>
              <a:rPr lang="en-US" sz="1200" b="1" dirty="0">
                <a:solidFill>
                  <a:schemeClr val="accent6"/>
                </a:solidFill>
              </a:rPr>
              <a:t>35%</a:t>
            </a:r>
          </a:p>
        </p:txBody>
      </p:sp>
    </p:spTree>
    <p:extLst>
      <p:ext uri="{BB962C8B-B14F-4D97-AF65-F5344CB8AC3E}">
        <p14:creationId xmlns:p14="http://schemas.microsoft.com/office/powerpoint/2010/main" val="386758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37F7-C048-89EE-69A4-27E4427014A5}"/>
              </a:ext>
            </a:extLst>
          </p:cNvPr>
          <p:cNvSpPr>
            <a:spLocks noGrp="1"/>
          </p:cNvSpPr>
          <p:nvPr>
            <p:ph type="title"/>
          </p:nvPr>
        </p:nvSpPr>
        <p:spPr>
          <a:xfrm>
            <a:off x="460960" y="181629"/>
            <a:ext cx="11376146" cy="550615"/>
          </a:xfrm>
        </p:spPr>
        <p:txBody>
          <a:bodyPr/>
          <a:lstStyle/>
          <a:p>
            <a:r>
              <a:rPr lang="en-US" sz="3000" dirty="0"/>
              <a:t>Formal Inclusion in Curriculum Makes a Real Difference </a:t>
            </a:r>
          </a:p>
        </p:txBody>
      </p:sp>
      <p:sp>
        <p:nvSpPr>
          <p:cNvPr id="3" name="Slide Number Placeholder 2">
            <a:extLst>
              <a:ext uri="{FF2B5EF4-FFF2-40B4-BE49-F238E27FC236}">
                <a16:creationId xmlns:a16="http://schemas.microsoft.com/office/drawing/2014/main" id="{62722936-3266-BDB3-851B-75EDD55A37D4}"/>
              </a:ext>
            </a:extLst>
          </p:cNvPr>
          <p:cNvSpPr>
            <a:spLocks noGrp="1"/>
          </p:cNvSpPr>
          <p:nvPr>
            <p:ph type="sldNum" sz="quarter" idx="12"/>
          </p:nvPr>
        </p:nvSpPr>
        <p:spPr/>
        <p:txBody>
          <a:bodyPr/>
          <a:lstStyle/>
          <a:p>
            <a:fld id="{A20375E0-EDBF-3141-92D4-38A8AD37CDF6}" type="slidenum">
              <a:rPr lang="en-US" smtClean="0"/>
              <a:pPr/>
              <a:t>32</a:t>
            </a:fld>
            <a:endParaRPr lang="en-US" dirty="0"/>
          </a:p>
        </p:txBody>
      </p:sp>
      <p:sp>
        <p:nvSpPr>
          <p:cNvPr id="4" name="Text Placeholder 3">
            <a:extLst>
              <a:ext uri="{FF2B5EF4-FFF2-40B4-BE49-F238E27FC236}">
                <a16:creationId xmlns:a16="http://schemas.microsoft.com/office/drawing/2014/main" id="{FF461360-C34E-1070-13D9-688639DC52AB}"/>
              </a:ext>
            </a:extLst>
          </p:cNvPr>
          <p:cNvSpPr>
            <a:spLocks noGrp="1"/>
          </p:cNvSpPr>
          <p:nvPr>
            <p:ph type="body" sz="quarter" idx="13"/>
          </p:nvPr>
        </p:nvSpPr>
        <p:spPr>
          <a:xfrm>
            <a:off x="422564" y="708909"/>
            <a:ext cx="11375736" cy="900309"/>
          </a:xfrm>
        </p:spPr>
        <p:txBody>
          <a:bodyPr>
            <a:normAutofit/>
          </a:bodyPr>
          <a:lstStyle/>
          <a:p>
            <a:r>
              <a:rPr lang="en-US" dirty="0"/>
              <a:t>There is a huge gap in preparedness between teachers who say climate is part of the formal curriculum and those who do not.</a:t>
            </a:r>
          </a:p>
        </p:txBody>
      </p:sp>
      <p:graphicFrame>
        <p:nvGraphicFramePr>
          <p:cNvPr id="14" name="Chart 13">
            <a:extLst>
              <a:ext uri="{FF2B5EF4-FFF2-40B4-BE49-F238E27FC236}">
                <a16:creationId xmlns:a16="http://schemas.microsoft.com/office/drawing/2014/main" id="{A00AC855-4D0E-871D-CD3F-931BE60E4D81}"/>
              </a:ext>
            </a:extLst>
          </p:cNvPr>
          <p:cNvGraphicFramePr/>
          <p:nvPr>
            <p:extLst>
              <p:ext uri="{D42A27DB-BD31-4B8C-83A1-F6EECF244321}">
                <p14:modId xmlns:p14="http://schemas.microsoft.com/office/powerpoint/2010/main" val="1816009598"/>
              </p:ext>
            </p:extLst>
          </p:nvPr>
        </p:nvGraphicFramePr>
        <p:xfrm>
          <a:off x="1857376" y="1555992"/>
          <a:ext cx="7750968" cy="45801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4C7022-E032-507A-8C16-15EFD8ACA611}"/>
              </a:ext>
            </a:extLst>
          </p:cNvPr>
          <p:cNvSpPr txBox="1"/>
          <p:nvPr/>
        </p:nvSpPr>
        <p:spPr>
          <a:xfrm>
            <a:off x="4466060" y="2231700"/>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488009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37F7-C048-89EE-69A4-27E4427014A5}"/>
              </a:ext>
            </a:extLst>
          </p:cNvPr>
          <p:cNvSpPr>
            <a:spLocks noGrp="1"/>
          </p:cNvSpPr>
          <p:nvPr>
            <p:ph type="title"/>
          </p:nvPr>
        </p:nvSpPr>
        <p:spPr>
          <a:xfrm>
            <a:off x="422564" y="251897"/>
            <a:ext cx="11376146" cy="550615"/>
          </a:xfrm>
        </p:spPr>
        <p:txBody>
          <a:bodyPr/>
          <a:lstStyle/>
          <a:p>
            <a:r>
              <a:rPr lang="en-US" sz="3000" dirty="0"/>
              <a:t>Formal Inclusion in Curriculum Leads to Resources and Classroom Time Spent on Climate Change</a:t>
            </a:r>
          </a:p>
        </p:txBody>
      </p:sp>
      <p:sp>
        <p:nvSpPr>
          <p:cNvPr id="3" name="Slide Number Placeholder 2">
            <a:extLst>
              <a:ext uri="{FF2B5EF4-FFF2-40B4-BE49-F238E27FC236}">
                <a16:creationId xmlns:a16="http://schemas.microsoft.com/office/drawing/2014/main" id="{62722936-3266-BDB3-851B-75EDD55A37D4}"/>
              </a:ext>
            </a:extLst>
          </p:cNvPr>
          <p:cNvSpPr>
            <a:spLocks noGrp="1"/>
          </p:cNvSpPr>
          <p:nvPr>
            <p:ph type="sldNum" sz="quarter" idx="12"/>
          </p:nvPr>
        </p:nvSpPr>
        <p:spPr/>
        <p:txBody>
          <a:bodyPr/>
          <a:lstStyle/>
          <a:p>
            <a:fld id="{A20375E0-EDBF-3141-92D4-38A8AD37CDF6}" type="slidenum">
              <a:rPr lang="en-US" smtClean="0"/>
              <a:pPr/>
              <a:t>33</a:t>
            </a:fld>
            <a:endParaRPr lang="en-US" dirty="0"/>
          </a:p>
        </p:txBody>
      </p:sp>
      <p:graphicFrame>
        <p:nvGraphicFramePr>
          <p:cNvPr id="8" name="Content Placeholder 14">
            <a:extLst>
              <a:ext uri="{FF2B5EF4-FFF2-40B4-BE49-F238E27FC236}">
                <a16:creationId xmlns:a16="http://schemas.microsoft.com/office/drawing/2014/main" id="{820DCA31-67A4-546B-BE87-FBF0EAD01E61}"/>
              </a:ext>
            </a:extLst>
          </p:cNvPr>
          <p:cNvGraphicFramePr>
            <a:graphicFrameLocks/>
          </p:cNvGraphicFramePr>
          <p:nvPr>
            <p:extLst>
              <p:ext uri="{D42A27DB-BD31-4B8C-83A1-F6EECF244321}">
                <p14:modId xmlns:p14="http://schemas.microsoft.com/office/powerpoint/2010/main" val="1294040341"/>
              </p:ext>
            </p:extLst>
          </p:nvPr>
        </p:nvGraphicFramePr>
        <p:xfrm>
          <a:off x="5840535" y="1906948"/>
          <a:ext cx="5360359" cy="4045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280A6C2-C53F-6C4E-FB59-DE4CC6500102}"/>
              </a:ext>
            </a:extLst>
          </p:cNvPr>
          <p:cNvGraphicFramePr/>
          <p:nvPr>
            <p:extLst>
              <p:ext uri="{D42A27DB-BD31-4B8C-83A1-F6EECF244321}">
                <p14:modId xmlns:p14="http://schemas.microsoft.com/office/powerpoint/2010/main" val="3273017550"/>
              </p:ext>
            </p:extLst>
          </p:nvPr>
        </p:nvGraphicFramePr>
        <p:xfrm>
          <a:off x="151600" y="1353371"/>
          <a:ext cx="5219829" cy="4865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4">
            <a:extLst>
              <a:ext uri="{FF2B5EF4-FFF2-40B4-BE49-F238E27FC236}">
                <a16:creationId xmlns:a16="http://schemas.microsoft.com/office/drawing/2014/main" id="{EFB35BB9-F14E-E184-6D13-9113315E4943}"/>
              </a:ext>
            </a:extLst>
          </p:cNvPr>
          <p:cNvGraphicFramePr>
            <a:graphicFrameLocks noGrp="1"/>
          </p:cNvGraphicFramePr>
          <p:nvPr/>
        </p:nvGraphicFramePr>
        <p:xfrm>
          <a:off x="4492070" y="2393154"/>
          <a:ext cx="1101486" cy="3171052"/>
        </p:xfrm>
        <a:graphic>
          <a:graphicData uri="http://schemas.openxmlformats.org/drawingml/2006/table">
            <a:tbl>
              <a:tblPr firstRow="1" bandRow="1">
                <a:tableStyleId>{5C22544A-7EE6-4342-B048-85BDC9FD1C3A}</a:tableStyleId>
              </a:tblPr>
              <a:tblGrid>
                <a:gridCol w="1101486">
                  <a:extLst>
                    <a:ext uri="{9D8B030D-6E8A-4147-A177-3AD203B41FA5}">
                      <a16:colId xmlns:a16="http://schemas.microsoft.com/office/drawing/2014/main" val="3758067345"/>
                    </a:ext>
                  </a:extLst>
                </a:gridCol>
              </a:tblGrid>
              <a:tr h="514353">
                <a:tc>
                  <a:txBody>
                    <a:bodyPr/>
                    <a:lstStyle/>
                    <a:p>
                      <a:pPr marL="0" algn="ctr" defTabSz="914400" rtl="0" eaLnBrk="1" fontAlgn="t" latinLnBrk="0" hangingPunct="1"/>
                      <a:r>
                        <a:rPr lang="en-US" sz="1400" b="1" i="0" u="none" strike="noStrike" kern="1200" dirty="0">
                          <a:solidFill>
                            <a:schemeClr val="accent4">
                              <a:lumMod val="50000"/>
                            </a:schemeClr>
                          </a:solidFill>
                          <a:effectLst/>
                          <a:latin typeface="Arial" panose="020B0604020202020204" pitchFamily="34" charset="0"/>
                          <a:ea typeface="+mn-ea"/>
                          <a:cs typeface="+mn-cs"/>
                        </a:rPr>
                        <a:t>Yes, Always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202469"/>
                  </a:ext>
                </a:extLst>
              </a:tr>
              <a:tr h="568209">
                <a:tc>
                  <a:txBody>
                    <a:bodyPr/>
                    <a:lstStyle/>
                    <a:p>
                      <a:pPr marL="0" algn="ctr" defTabSz="914400" rtl="0" eaLnBrk="1" fontAlgn="t" latinLnBrk="0" hangingPunct="1"/>
                      <a:r>
                        <a:rPr lang="en-US" sz="1400" b="1" i="0" u="none" strike="noStrike" kern="1200" dirty="0">
                          <a:solidFill>
                            <a:schemeClr val="accent4">
                              <a:lumMod val="75000"/>
                            </a:schemeClr>
                          </a:solidFill>
                          <a:effectLst/>
                          <a:latin typeface="Arial" panose="020B0604020202020204" pitchFamily="34" charset="0"/>
                          <a:ea typeface="+mn-ea"/>
                          <a:cs typeface="+mn-cs"/>
                        </a:rPr>
                        <a:t>Yes, Most of the time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1734823"/>
                  </a:ext>
                </a:extLst>
              </a:tr>
              <a:tr h="581313">
                <a:tc>
                  <a:txBody>
                    <a:bodyPr/>
                    <a:lstStyle/>
                    <a:p>
                      <a:pPr marL="0" algn="ctr" defTabSz="914400" rtl="0" eaLnBrk="1" fontAlgn="t" latinLnBrk="0" hangingPunct="1"/>
                      <a:r>
                        <a:rPr lang="en-US" sz="1400" b="1" i="0" u="none" strike="noStrike" kern="1200" dirty="0">
                          <a:solidFill>
                            <a:schemeClr val="accent4"/>
                          </a:solidFill>
                          <a:effectLst/>
                          <a:latin typeface="Arial" panose="020B0604020202020204" pitchFamily="34" charset="0"/>
                          <a:ea typeface="+mn-ea"/>
                          <a:cs typeface="+mn-cs"/>
                        </a:rPr>
                        <a:t>Only some of the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355255"/>
                  </a:ext>
                </a:extLst>
              </a:tr>
              <a:tr h="1507177">
                <a:tc>
                  <a:txBody>
                    <a:bodyPr/>
                    <a:lstStyle/>
                    <a:p>
                      <a:pPr marL="0" algn="ctr" defTabSz="914400" rtl="0" eaLnBrk="1" fontAlgn="t" latinLnBrk="0" hangingPunct="1"/>
                      <a:r>
                        <a:rPr lang="en-US" sz="1600" b="1" i="0" u="none" strike="noStrike" kern="1200" dirty="0">
                          <a:solidFill>
                            <a:schemeClr val="accent3"/>
                          </a:solidFill>
                          <a:effectLst/>
                          <a:latin typeface="Arial" panose="020B0604020202020204" pitchFamily="34" charset="0"/>
                          <a:ea typeface="+mn-ea"/>
                          <a:cs typeface="+mn-cs"/>
                        </a:rPr>
                        <a:t>No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592056"/>
                  </a:ext>
                </a:extLst>
              </a:tr>
            </a:tbl>
          </a:graphicData>
        </a:graphic>
      </p:graphicFrame>
      <p:sp>
        <p:nvSpPr>
          <p:cNvPr id="4" name="Left Brace 3">
            <a:extLst>
              <a:ext uri="{FF2B5EF4-FFF2-40B4-BE49-F238E27FC236}">
                <a16:creationId xmlns:a16="http://schemas.microsoft.com/office/drawing/2014/main" id="{F627DA63-F957-E233-AD6E-3B01FDA8DF1D}"/>
              </a:ext>
            </a:extLst>
          </p:cNvPr>
          <p:cNvSpPr/>
          <p:nvPr/>
        </p:nvSpPr>
        <p:spPr>
          <a:xfrm rot="5400000" flipV="1">
            <a:off x="7918848" y="2060971"/>
            <a:ext cx="314325" cy="3064671"/>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8D170158-0FB5-414B-057D-0F15299C2D7D}"/>
              </a:ext>
            </a:extLst>
          </p:cNvPr>
          <p:cNvSpPr txBox="1"/>
          <p:nvPr/>
        </p:nvSpPr>
        <p:spPr>
          <a:xfrm>
            <a:off x="7457892" y="3066812"/>
            <a:ext cx="1236236" cy="369332"/>
          </a:xfrm>
          <a:prstGeom prst="rect">
            <a:avLst/>
          </a:prstGeom>
          <a:noFill/>
        </p:spPr>
        <p:txBody>
          <a:bodyPr wrap="none" rtlCol="0">
            <a:spAutoFit/>
          </a:bodyPr>
          <a:lstStyle/>
          <a:p>
            <a:r>
              <a:rPr lang="en-US" b="1" dirty="0">
                <a:solidFill>
                  <a:schemeClr val="accent4"/>
                </a:solidFill>
              </a:rPr>
              <a:t>79%,</a:t>
            </a:r>
            <a:r>
              <a:rPr lang="en-US" b="1" dirty="0">
                <a:solidFill>
                  <a:srgbClr val="FF0000"/>
                </a:solidFill>
              </a:rPr>
              <a:t> </a:t>
            </a:r>
            <a:r>
              <a:rPr lang="en-US" b="1" dirty="0">
                <a:solidFill>
                  <a:schemeClr val="accent4">
                    <a:lumMod val="75000"/>
                  </a:schemeClr>
                </a:solidFill>
              </a:rPr>
              <a:t>37%</a:t>
            </a:r>
          </a:p>
        </p:txBody>
      </p:sp>
      <p:sp>
        <p:nvSpPr>
          <p:cNvPr id="7" name="TextBox 6">
            <a:extLst>
              <a:ext uri="{FF2B5EF4-FFF2-40B4-BE49-F238E27FC236}">
                <a16:creationId xmlns:a16="http://schemas.microsoft.com/office/drawing/2014/main" id="{5E297774-C9A1-E0B5-AB54-72BCC9512454}"/>
              </a:ext>
            </a:extLst>
          </p:cNvPr>
          <p:cNvSpPr txBox="1"/>
          <p:nvPr/>
        </p:nvSpPr>
        <p:spPr>
          <a:xfrm>
            <a:off x="1480175" y="2100895"/>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947375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3583-7554-9E8C-7896-18A169CEB8B0}"/>
              </a:ext>
            </a:extLst>
          </p:cNvPr>
          <p:cNvSpPr>
            <a:spLocks noGrp="1"/>
          </p:cNvSpPr>
          <p:nvPr>
            <p:ph type="ctrTitle"/>
          </p:nvPr>
        </p:nvSpPr>
        <p:spPr/>
        <p:txBody>
          <a:bodyPr/>
          <a:lstStyle/>
          <a:p>
            <a:r>
              <a:rPr lang="en-US" dirty="0"/>
              <a:t>Developing Climate Change Education Resources</a:t>
            </a:r>
          </a:p>
        </p:txBody>
      </p:sp>
    </p:spTree>
    <p:extLst>
      <p:ext uri="{BB962C8B-B14F-4D97-AF65-F5344CB8AC3E}">
        <p14:creationId xmlns:p14="http://schemas.microsoft.com/office/powerpoint/2010/main" val="169350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C739-E99F-9882-DA13-A809D71852FF}"/>
              </a:ext>
            </a:extLst>
          </p:cNvPr>
          <p:cNvSpPr>
            <a:spLocks noGrp="1"/>
          </p:cNvSpPr>
          <p:nvPr>
            <p:ph type="title"/>
          </p:nvPr>
        </p:nvSpPr>
        <p:spPr>
          <a:xfrm>
            <a:off x="422564" y="251896"/>
            <a:ext cx="11376146" cy="550615"/>
          </a:xfrm>
        </p:spPr>
        <p:txBody>
          <a:bodyPr/>
          <a:lstStyle/>
          <a:p>
            <a:r>
              <a:rPr lang="en-US" dirty="0"/>
              <a:t>Access to Climate Change Resources Builds Confidence</a:t>
            </a:r>
          </a:p>
        </p:txBody>
      </p:sp>
      <p:sp>
        <p:nvSpPr>
          <p:cNvPr id="4" name="Slide Number Placeholder 3">
            <a:extLst>
              <a:ext uri="{FF2B5EF4-FFF2-40B4-BE49-F238E27FC236}">
                <a16:creationId xmlns:a16="http://schemas.microsoft.com/office/drawing/2014/main" id="{4D23069A-0BA9-47F0-965A-6F93C484C4F9}"/>
              </a:ext>
            </a:extLst>
          </p:cNvPr>
          <p:cNvSpPr>
            <a:spLocks noGrp="1"/>
          </p:cNvSpPr>
          <p:nvPr>
            <p:ph type="sldNum" sz="quarter" idx="12"/>
          </p:nvPr>
        </p:nvSpPr>
        <p:spPr/>
        <p:txBody>
          <a:bodyPr/>
          <a:lstStyle/>
          <a:p>
            <a:fld id="{A20375E0-EDBF-3141-92D4-38A8AD37CDF6}" type="slidenum">
              <a:rPr lang="en-US" smtClean="0"/>
              <a:pPr/>
              <a:t>35</a:t>
            </a:fld>
            <a:endParaRPr lang="en-US" dirty="0"/>
          </a:p>
        </p:txBody>
      </p:sp>
      <p:sp>
        <p:nvSpPr>
          <p:cNvPr id="5" name="Text Placeholder 4">
            <a:extLst>
              <a:ext uri="{FF2B5EF4-FFF2-40B4-BE49-F238E27FC236}">
                <a16:creationId xmlns:a16="http://schemas.microsoft.com/office/drawing/2014/main" id="{AFF83340-BD67-0CC7-65FD-58D986A14C90}"/>
              </a:ext>
            </a:extLst>
          </p:cNvPr>
          <p:cNvSpPr>
            <a:spLocks noGrp="1"/>
          </p:cNvSpPr>
          <p:nvPr>
            <p:ph type="body" sz="quarter" idx="13"/>
          </p:nvPr>
        </p:nvSpPr>
        <p:spPr>
          <a:xfrm>
            <a:off x="408132" y="780835"/>
            <a:ext cx="11375736" cy="900309"/>
          </a:xfrm>
        </p:spPr>
        <p:txBody>
          <a:bodyPr>
            <a:normAutofit/>
          </a:bodyPr>
          <a:lstStyle/>
          <a:p>
            <a:r>
              <a:rPr lang="en-US" sz="1800" dirty="0"/>
              <a:t>Having even </a:t>
            </a:r>
            <a:r>
              <a:rPr lang="en-US" sz="1800" i="1" dirty="0"/>
              <a:t>some</a:t>
            </a:r>
            <a:r>
              <a:rPr lang="en-US" sz="1800" dirty="0"/>
              <a:t> resources correlates with significantly higher confidence</a:t>
            </a:r>
          </a:p>
        </p:txBody>
      </p:sp>
      <p:graphicFrame>
        <p:nvGraphicFramePr>
          <p:cNvPr id="11" name="Content Placeholder 14">
            <a:extLst>
              <a:ext uri="{FF2B5EF4-FFF2-40B4-BE49-F238E27FC236}">
                <a16:creationId xmlns:a16="http://schemas.microsoft.com/office/drawing/2014/main" id="{3BFBA5B4-A62C-3491-921A-88FE4A928438}"/>
              </a:ext>
            </a:extLst>
          </p:cNvPr>
          <p:cNvGraphicFramePr>
            <a:graphicFrameLocks/>
          </p:cNvGraphicFramePr>
          <p:nvPr>
            <p:extLst>
              <p:ext uri="{D42A27DB-BD31-4B8C-83A1-F6EECF244321}">
                <p14:modId xmlns:p14="http://schemas.microsoft.com/office/powerpoint/2010/main" val="3257885358"/>
              </p:ext>
            </p:extLst>
          </p:nvPr>
        </p:nvGraphicFramePr>
        <p:xfrm>
          <a:off x="645144" y="2588758"/>
          <a:ext cx="4750001" cy="33351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4AA7670-96B1-3FCB-0263-2E0D314565FF}"/>
              </a:ext>
            </a:extLst>
          </p:cNvPr>
          <p:cNvSpPr txBox="1"/>
          <p:nvPr/>
        </p:nvSpPr>
        <p:spPr>
          <a:xfrm>
            <a:off x="1167162" y="1744402"/>
            <a:ext cx="4040478" cy="584775"/>
          </a:xfrm>
          <a:prstGeom prst="rect">
            <a:avLst/>
          </a:prstGeom>
          <a:noFill/>
        </p:spPr>
        <p:txBody>
          <a:bodyPr wrap="square">
            <a:spAutoFit/>
          </a:bodyPr>
          <a:lstStyle/>
          <a:p>
            <a:pPr algn="ctr"/>
            <a:r>
              <a:rPr lang="en-US" sz="1600" b="1" dirty="0">
                <a:solidFill>
                  <a:schemeClr val="tx1"/>
                </a:solidFill>
              </a:rPr>
              <a:t>Confidence to Address Climate Change </a:t>
            </a:r>
            <a:r>
              <a:rPr lang="en-US" sz="1600" b="1" dirty="0"/>
              <a:t>W</a:t>
            </a:r>
            <a:r>
              <a:rPr lang="en-US" sz="1600" b="1" dirty="0">
                <a:solidFill>
                  <a:schemeClr val="tx1"/>
                </a:solidFill>
              </a:rPr>
              <a:t>ith Students</a:t>
            </a:r>
            <a:endParaRPr lang="en-US" sz="1600" dirty="0"/>
          </a:p>
        </p:txBody>
      </p:sp>
      <p:sp>
        <p:nvSpPr>
          <p:cNvPr id="13" name="TextBox 12">
            <a:extLst>
              <a:ext uri="{FF2B5EF4-FFF2-40B4-BE49-F238E27FC236}">
                <a16:creationId xmlns:a16="http://schemas.microsoft.com/office/drawing/2014/main" id="{E1B317BA-5367-0204-6A75-EFFB869A6D76}"/>
              </a:ext>
            </a:extLst>
          </p:cNvPr>
          <p:cNvSpPr txBox="1"/>
          <p:nvPr/>
        </p:nvSpPr>
        <p:spPr>
          <a:xfrm>
            <a:off x="2357686" y="2530943"/>
            <a:ext cx="1659429" cy="230832"/>
          </a:xfrm>
          <a:prstGeom prst="rect">
            <a:avLst/>
          </a:prstGeom>
          <a:noFill/>
        </p:spPr>
        <p:txBody>
          <a:bodyPr wrap="none" rtlCol="0">
            <a:spAutoFit/>
          </a:bodyPr>
          <a:lstStyle/>
          <a:p>
            <a:r>
              <a:rPr lang="en-US" sz="900" i="1" dirty="0"/>
              <a:t>% Extremely/Very Confident </a:t>
            </a:r>
          </a:p>
        </p:txBody>
      </p:sp>
      <p:sp>
        <p:nvSpPr>
          <p:cNvPr id="22" name="TextBox 21">
            <a:extLst>
              <a:ext uri="{FF2B5EF4-FFF2-40B4-BE49-F238E27FC236}">
                <a16:creationId xmlns:a16="http://schemas.microsoft.com/office/drawing/2014/main" id="{1F429101-5FA7-65C3-801A-E0BA85AB4DF3}"/>
              </a:ext>
            </a:extLst>
          </p:cNvPr>
          <p:cNvSpPr txBox="1"/>
          <p:nvPr/>
        </p:nvSpPr>
        <p:spPr>
          <a:xfrm>
            <a:off x="7954024" y="1681144"/>
            <a:ext cx="3762008" cy="4254983"/>
          </a:xfrm>
          <a:prstGeom prst="wedgeRoundRectCallout">
            <a:avLst>
              <a:gd name="adj1" fmla="val -13188"/>
              <a:gd name="adj2" fmla="val 55703"/>
              <a:gd name="adj3" fmla="val 16667"/>
            </a:avLst>
          </a:prstGeom>
          <a:solidFill>
            <a:schemeClr val="bg1"/>
          </a:solidFill>
          <a:ln w="28575">
            <a:solidFill>
              <a:schemeClr val="accent1"/>
            </a:solidFill>
          </a:ln>
        </p:spPr>
        <p:txBody>
          <a:bodyPr wrap="square">
            <a:noAutofit/>
          </a:bodyPr>
          <a:lstStyle/>
          <a:p>
            <a:pPr algn="ctr"/>
            <a:r>
              <a:rPr lang="en-US" sz="1600" b="1" baseline="0" dirty="0">
                <a:solidFill>
                  <a:schemeClr val="tx1"/>
                </a:solidFill>
              </a:rPr>
              <a:t>Some Teachers Are Reaching Out to Supplement…</a:t>
            </a:r>
          </a:p>
          <a:p>
            <a:pPr algn="ctr"/>
            <a:endParaRPr lang="en-US" sz="1600" b="1" dirty="0"/>
          </a:p>
          <a:p>
            <a:pPr algn="ctr"/>
            <a:r>
              <a:rPr lang="en-US" sz="1300" i="1" dirty="0"/>
              <a:t>Right now, </a:t>
            </a:r>
            <a:r>
              <a:rPr lang="en-US" sz="1300" b="1" i="1" dirty="0"/>
              <a:t>I do my own research to prepare the lesson only during Earth Day Week</a:t>
            </a:r>
            <a:r>
              <a:rPr lang="en-US" sz="1300" i="1" dirty="0"/>
              <a:t>. We discuss the issue in a basic matter, then create art to send a message to the other students and community. </a:t>
            </a:r>
          </a:p>
          <a:p>
            <a:pPr algn="ctr"/>
            <a:endParaRPr lang="en-US" sz="1300" i="1" dirty="0"/>
          </a:p>
          <a:p>
            <a:pPr algn="ctr"/>
            <a:r>
              <a:rPr lang="en-US" sz="1300" b="0" i="1" u="none" strike="noStrike" dirty="0">
                <a:solidFill>
                  <a:srgbClr val="000000"/>
                </a:solidFill>
                <a:effectLst/>
              </a:rPr>
              <a:t>The </a:t>
            </a:r>
            <a:r>
              <a:rPr lang="en-US" sz="1300" b="1" i="1" u="none" strike="noStrike" dirty="0">
                <a:solidFill>
                  <a:srgbClr val="000000"/>
                </a:solidFill>
                <a:effectLst/>
              </a:rPr>
              <a:t>Ag Extension office </a:t>
            </a:r>
            <a:r>
              <a:rPr lang="en-US" sz="1300" b="0" i="1" u="none" strike="noStrike" dirty="0">
                <a:solidFill>
                  <a:srgbClr val="000000"/>
                </a:solidFill>
                <a:effectLst/>
              </a:rPr>
              <a:t>people.</a:t>
            </a:r>
            <a:r>
              <a:rPr lang="en-US" sz="1300" i="1" dirty="0"/>
              <a:t> </a:t>
            </a:r>
          </a:p>
          <a:p>
            <a:pPr algn="ctr"/>
            <a:endParaRPr lang="en-US" sz="1300" i="1" u="none" strike="noStrike" dirty="0">
              <a:effectLst/>
            </a:endParaRPr>
          </a:p>
          <a:p>
            <a:pPr algn="ctr"/>
            <a:r>
              <a:rPr lang="en-US" sz="1300" i="1" u="none" strike="noStrike" dirty="0">
                <a:effectLst/>
              </a:rPr>
              <a:t>The most helpful for my grade has been </a:t>
            </a:r>
            <a:r>
              <a:rPr lang="en-US" sz="1300" b="1" i="1" u="none" strike="noStrike" dirty="0">
                <a:effectLst/>
              </a:rPr>
              <a:t>Scholastic and National Wildlife Federation </a:t>
            </a:r>
            <a:r>
              <a:rPr lang="en-US" sz="1300" i="1" u="none" strike="noStrike" dirty="0">
                <a:effectLst/>
              </a:rPr>
              <a:t>when talking about animals.</a:t>
            </a:r>
            <a:endParaRPr lang="en-US" sz="1300" b="0" i="1" u="none" strike="noStrike" dirty="0">
              <a:solidFill>
                <a:srgbClr val="000000"/>
              </a:solidFill>
              <a:effectLst/>
            </a:endParaRPr>
          </a:p>
          <a:p>
            <a:pPr algn="ctr"/>
            <a:endParaRPr lang="en-US" sz="1300" i="1" dirty="0"/>
          </a:p>
          <a:p>
            <a:pPr algn="ctr"/>
            <a:r>
              <a:rPr lang="en-US" sz="1300" i="1" u="none" strike="noStrike" dirty="0">
                <a:effectLst/>
              </a:rPr>
              <a:t>I find </a:t>
            </a:r>
            <a:r>
              <a:rPr lang="en-US" sz="1300" b="1" i="1" u="none" strike="noStrike" dirty="0">
                <a:effectLst/>
              </a:rPr>
              <a:t>contacting non-profit organizations is most helpful</a:t>
            </a:r>
            <a:r>
              <a:rPr lang="en-US" sz="1300" i="1" u="none" strike="noStrike" dirty="0">
                <a:effectLst/>
              </a:rPr>
              <a:t>. From the WWF to Izaak Walton League and Nature Conservancy, I've received the best information.</a:t>
            </a:r>
            <a:endParaRPr lang="en-US" sz="1300" b="0" i="1" u="none" strike="noStrike" dirty="0">
              <a:solidFill>
                <a:srgbClr val="000000"/>
              </a:solidFill>
              <a:effectLst/>
            </a:endParaRPr>
          </a:p>
          <a:p>
            <a:endParaRPr lang="en-US" sz="1600" dirty="0"/>
          </a:p>
        </p:txBody>
      </p:sp>
      <p:sp>
        <p:nvSpPr>
          <p:cNvPr id="23" name="TextBox 22">
            <a:extLst>
              <a:ext uri="{FF2B5EF4-FFF2-40B4-BE49-F238E27FC236}">
                <a16:creationId xmlns:a16="http://schemas.microsoft.com/office/drawing/2014/main" id="{15B3B53F-D8CF-07ED-1788-C331DB0FDA26}"/>
              </a:ext>
            </a:extLst>
          </p:cNvPr>
          <p:cNvSpPr txBox="1"/>
          <p:nvPr/>
        </p:nvSpPr>
        <p:spPr>
          <a:xfrm>
            <a:off x="5448569" y="1681144"/>
            <a:ext cx="2302476" cy="4226838"/>
          </a:xfrm>
          <a:prstGeom prst="wedgeRoundRectCallout">
            <a:avLst>
              <a:gd name="adj1" fmla="val -13188"/>
              <a:gd name="adj2" fmla="val 55703"/>
              <a:gd name="adj3" fmla="val 16667"/>
            </a:avLst>
          </a:prstGeom>
          <a:solidFill>
            <a:schemeClr val="bg1"/>
          </a:solidFill>
          <a:ln w="28575">
            <a:solidFill>
              <a:schemeClr val="accent1"/>
            </a:solidFill>
          </a:ln>
        </p:spPr>
        <p:txBody>
          <a:bodyPr wrap="square">
            <a:spAutoFit/>
          </a:bodyPr>
          <a:lstStyle/>
          <a:p>
            <a:pPr algn="ctr"/>
            <a:r>
              <a:rPr lang="en-US" sz="1600" b="1" baseline="0" dirty="0">
                <a:solidFill>
                  <a:schemeClr val="tx1"/>
                </a:solidFill>
              </a:rPr>
              <a:t>Under-Resourced Teachers Say…</a:t>
            </a:r>
          </a:p>
          <a:p>
            <a:pPr algn="ctr"/>
            <a:endParaRPr lang="en-US" sz="1600" b="1" dirty="0"/>
          </a:p>
          <a:p>
            <a:pPr algn="ctr"/>
            <a:r>
              <a:rPr lang="en-US" sz="1600" b="0" i="1" u="none" strike="noStrike" dirty="0">
                <a:solidFill>
                  <a:srgbClr val="000000"/>
                </a:solidFill>
                <a:effectLst/>
                <a:latin typeface="Calibri" panose="020F0502020204030204" pitchFamily="34" charset="0"/>
              </a:rPr>
              <a:t>I use </a:t>
            </a:r>
            <a:r>
              <a:rPr lang="en-US" sz="1600" b="1" i="1" u="none" strike="noStrike" dirty="0">
                <a:solidFill>
                  <a:srgbClr val="000000"/>
                </a:solidFill>
                <a:effectLst/>
                <a:latin typeface="Calibri" panose="020F0502020204030204" pitchFamily="34" charset="0"/>
              </a:rPr>
              <a:t>whatever I can find on the Internet</a:t>
            </a:r>
            <a:r>
              <a:rPr lang="en-US" sz="1600" b="0" i="1" u="none" strike="noStrike" dirty="0">
                <a:solidFill>
                  <a:srgbClr val="000000"/>
                </a:solidFill>
                <a:effectLst/>
                <a:latin typeface="Calibri" panose="020F0502020204030204" pitchFamily="34" charset="0"/>
              </a:rPr>
              <a:t>. It's all I have time to find.</a:t>
            </a:r>
          </a:p>
          <a:p>
            <a:pPr algn="ctr"/>
            <a:r>
              <a:rPr lang="en-US" sz="1600" i="1" dirty="0"/>
              <a:t> </a:t>
            </a:r>
          </a:p>
          <a:p>
            <a:pPr algn="ctr"/>
            <a:r>
              <a:rPr lang="en-US" sz="1600" b="0" i="1" u="none" strike="noStrike" dirty="0">
                <a:solidFill>
                  <a:srgbClr val="000000"/>
                </a:solidFill>
                <a:effectLst/>
                <a:latin typeface="Calibri" panose="020F0502020204030204" pitchFamily="34" charset="0"/>
              </a:rPr>
              <a:t>I teach </a:t>
            </a:r>
            <a:r>
              <a:rPr lang="en-US" sz="1600" b="1" i="1" u="none" strike="noStrike" dirty="0">
                <a:solidFill>
                  <a:srgbClr val="000000"/>
                </a:solidFill>
                <a:effectLst/>
                <a:latin typeface="Calibri" panose="020F0502020204030204" pitchFamily="34" charset="0"/>
              </a:rPr>
              <a:t>both sides </a:t>
            </a:r>
            <a:r>
              <a:rPr lang="en-US" sz="1600" i="1" u="none" strike="noStrike" dirty="0">
                <a:solidFill>
                  <a:srgbClr val="000000"/>
                </a:solidFill>
                <a:effectLst/>
                <a:latin typeface="Calibri" panose="020F0502020204030204" pitchFamily="34" charset="0"/>
              </a:rPr>
              <a:t>of the political </a:t>
            </a:r>
            <a:r>
              <a:rPr lang="en-US" sz="1600" b="0" i="1" u="none" strike="noStrike" dirty="0">
                <a:solidFill>
                  <a:srgbClr val="000000"/>
                </a:solidFill>
                <a:effectLst/>
                <a:latin typeface="Calibri" panose="020F0502020204030204" pitchFamily="34" charset="0"/>
              </a:rPr>
              <a:t>argument.</a:t>
            </a:r>
            <a:r>
              <a:rPr lang="en-US" sz="1600" i="1" dirty="0"/>
              <a:t> </a:t>
            </a:r>
          </a:p>
          <a:p>
            <a:pPr algn="ctr"/>
            <a:endParaRPr lang="en-US" sz="1600" b="0" i="1" u="none" strike="noStrike" dirty="0">
              <a:solidFill>
                <a:srgbClr val="000000"/>
              </a:solidFill>
              <a:effectLst/>
              <a:latin typeface="Calibri" panose="020F0502020204030204" pitchFamily="34" charset="0"/>
            </a:endParaRPr>
          </a:p>
          <a:p>
            <a:pPr algn="ctr"/>
            <a:r>
              <a:rPr lang="en-US" sz="1600" b="0" i="1" u="none" strike="noStrike" dirty="0">
                <a:solidFill>
                  <a:srgbClr val="000000"/>
                </a:solidFill>
                <a:effectLst/>
                <a:latin typeface="Calibri" panose="020F0502020204030204" pitchFamily="34" charset="0"/>
              </a:rPr>
              <a:t>I've just </a:t>
            </a:r>
            <a:r>
              <a:rPr lang="en-US" sz="1600" b="1" i="1" u="none" strike="noStrike" dirty="0">
                <a:solidFill>
                  <a:srgbClr val="000000"/>
                </a:solidFill>
                <a:effectLst/>
                <a:latin typeface="Calibri" panose="020F0502020204030204" pitchFamily="34" charset="0"/>
              </a:rPr>
              <a:t>relayed what I've heard in the past from the media </a:t>
            </a:r>
            <a:r>
              <a:rPr lang="en-US" sz="1600" b="0" i="1" u="none" strike="noStrike" dirty="0">
                <a:solidFill>
                  <a:srgbClr val="000000"/>
                </a:solidFill>
                <a:effectLst/>
                <a:latin typeface="Calibri" panose="020F0502020204030204" pitchFamily="34" charset="0"/>
              </a:rPr>
              <a:t>to my students</a:t>
            </a:r>
            <a:r>
              <a:rPr lang="en-US" sz="1600" b="0" i="0" u="none" strike="noStrike" dirty="0">
                <a:solidFill>
                  <a:srgbClr val="000000"/>
                </a:solidFill>
                <a:effectLst/>
                <a:latin typeface="Calibri" panose="020F0502020204030204" pitchFamily="34" charset="0"/>
              </a:rPr>
              <a:t>.</a:t>
            </a:r>
            <a:r>
              <a:rPr lang="en-US" sz="1600" dirty="0"/>
              <a:t> </a:t>
            </a:r>
          </a:p>
          <a:p>
            <a:pPr algn="ctr"/>
            <a:endParaRPr lang="en-US" sz="1600" b="1" baseline="0" dirty="0">
              <a:solidFill>
                <a:schemeClr val="tx1"/>
              </a:solidFill>
            </a:endParaRPr>
          </a:p>
        </p:txBody>
      </p:sp>
      <p:sp>
        <p:nvSpPr>
          <p:cNvPr id="3" name="TextBox 2">
            <a:extLst>
              <a:ext uri="{FF2B5EF4-FFF2-40B4-BE49-F238E27FC236}">
                <a16:creationId xmlns:a16="http://schemas.microsoft.com/office/drawing/2014/main" id="{9BF93CF5-A9CA-518E-D99B-6E1704C114B8}"/>
              </a:ext>
            </a:extLst>
          </p:cNvPr>
          <p:cNvSpPr txBox="1"/>
          <p:nvPr/>
        </p:nvSpPr>
        <p:spPr>
          <a:xfrm>
            <a:off x="2052218" y="2290458"/>
            <a:ext cx="2334753" cy="261610"/>
          </a:xfrm>
          <a:prstGeom prst="rect">
            <a:avLst/>
          </a:prstGeom>
          <a:noFill/>
        </p:spPr>
        <p:txBody>
          <a:bodyPr wrap="square">
            <a:spAutoFit/>
          </a:bodyPr>
          <a:lstStyle/>
          <a:p>
            <a:pPr algn="ctr"/>
            <a:r>
              <a:rPr lang="en-US" sz="1100" i="1" dirty="0"/>
              <a:t>among teachers only</a:t>
            </a:r>
          </a:p>
        </p:txBody>
      </p:sp>
    </p:spTree>
    <p:extLst>
      <p:ext uri="{BB962C8B-B14F-4D97-AF65-F5344CB8AC3E}">
        <p14:creationId xmlns:p14="http://schemas.microsoft.com/office/powerpoint/2010/main" val="2062405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90D255-3D71-2AE5-3340-5AE8AF4119D7}"/>
              </a:ext>
            </a:extLst>
          </p:cNvPr>
          <p:cNvSpPr>
            <a:spLocks noGrp="1"/>
          </p:cNvSpPr>
          <p:nvPr>
            <p:ph type="sldNum" sz="quarter" idx="12"/>
          </p:nvPr>
        </p:nvSpPr>
        <p:spPr>
          <a:xfrm>
            <a:off x="6688668" y="6629296"/>
            <a:ext cx="789093" cy="365125"/>
          </a:xfrm>
        </p:spPr>
        <p:txBody>
          <a:bodyPr/>
          <a:lstStyle/>
          <a:p>
            <a:fld id="{A20375E0-EDBF-3141-92D4-38A8AD37CDF6}" type="slidenum">
              <a:rPr lang="en-US" smtClean="0"/>
              <a:pPr/>
              <a:t>36</a:t>
            </a:fld>
            <a:endParaRPr lang="en-US" dirty="0"/>
          </a:p>
        </p:txBody>
      </p:sp>
      <p:graphicFrame>
        <p:nvGraphicFramePr>
          <p:cNvPr id="6" name="Chart 5">
            <a:extLst>
              <a:ext uri="{FF2B5EF4-FFF2-40B4-BE49-F238E27FC236}">
                <a16:creationId xmlns:a16="http://schemas.microsoft.com/office/drawing/2014/main" id="{A934965B-32EF-8EBA-1D60-33AE8603FF3F}"/>
              </a:ext>
            </a:extLst>
          </p:cNvPr>
          <p:cNvGraphicFramePr/>
          <p:nvPr/>
        </p:nvGraphicFramePr>
        <p:xfrm>
          <a:off x="2546903" y="992700"/>
          <a:ext cx="3915183" cy="5676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8">
            <a:extLst>
              <a:ext uri="{FF2B5EF4-FFF2-40B4-BE49-F238E27FC236}">
                <a16:creationId xmlns:a16="http://schemas.microsoft.com/office/drawing/2014/main" id="{6C9A5001-EEA5-FF48-69CF-9DD72B490DA8}"/>
              </a:ext>
            </a:extLst>
          </p:cNvPr>
          <p:cNvGraphicFramePr>
            <a:graphicFrameLocks noGrp="1"/>
          </p:cNvGraphicFramePr>
          <p:nvPr/>
        </p:nvGraphicFramePr>
        <p:xfrm>
          <a:off x="1858646" y="1754077"/>
          <a:ext cx="2241755" cy="4883303"/>
        </p:xfrm>
        <a:graphic>
          <a:graphicData uri="http://schemas.openxmlformats.org/drawingml/2006/table">
            <a:tbl>
              <a:tblPr firstRow="1" bandRow="1">
                <a:tableStyleId>{5C22544A-7EE6-4342-B048-85BDC9FD1C3A}</a:tableStyleId>
              </a:tblPr>
              <a:tblGrid>
                <a:gridCol w="2241755">
                  <a:extLst>
                    <a:ext uri="{9D8B030D-6E8A-4147-A177-3AD203B41FA5}">
                      <a16:colId xmlns:a16="http://schemas.microsoft.com/office/drawing/2014/main" val="2309712351"/>
                    </a:ext>
                  </a:extLst>
                </a:gridCol>
              </a:tblGrid>
              <a:tr h="533265">
                <a:tc>
                  <a:txBody>
                    <a:bodyPr/>
                    <a:lstStyle/>
                    <a:p>
                      <a:pPr algn="r" fontAlgn="t"/>
                      <a:r>
                        <a:rPr lang="en-US" sz="1000" b="0" i="0" u="none" strike="noStrike" dirty="0">
                          <a:solidFill>
                            <a:srgbClr val="000000"/>
                          </a:solidFill>
                          <a:effectLst/>
                          <a:latin typeface="Arial" panose="020B0604020202020204" pitchFamily="34" charset="0"/>
                        </a:rPr>
                        <a:t>Materials/lessons that draw on current events and examples</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880399"/>
                  </a:ext>
                </a:extLst>
              </a:tr>
              <a:tr h="533265">
                <a:tc>
                  <a:txBody>
                    <a:bodyPr/>
                    <a:lstStyle/>
                    <a:p>
                      <a:pPr algn="r" fontAlgn="t"/>
                      <a:r>
                        <a:rPr lang="en-US" sz="1000" b="0" i="0" u="none" strike="noStrike" dirty="0">
                          <a:solidFill>
                            <a:srgbClr val="000000"/>
                          </a:solidFill>
                          <a:effectLst/>
                          <a:latin typeface="Arial" panose="020B0604020202020204" pitchFamily="34" charset="0"/>
                        </a:rPr>
                        <a:t>CTE to prepare students for a clean economy, resilient/ sustainable future</a:t>
                      </a:r>
                    </a:p>
                  </a:txBody>
                  <a:tcPr marL="9525" marR="9525" marT="9525"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2316971"/>
                  </a:ext>
                </a:extLst>
              </a:tr>
              <a:tr h="533265">
                <a:tc>
                  <a:txBody>
                    <a:bodyPr/>
                    <a:lstStyle/>
                    <a:p>
                      <a:pPr algn="r" fontAlgn="t"/>
                      <a:r>
                        <a:rPr lang="en-US" sz="1000" b="0" i="0" u="none" strike="noStrike" dirty="0">
                          <a:solidFill>
                            <a:srgbClr val="000000"/>
                          </a:solidFill>
                          <a:effectLst/>
                          <a:latin typeface="Arial" panose="020B0604020202020204" pitchFamily="34" charset="0"/>
                        </a:rPr>
                        <a:t>Training/ materials on how to teach about climate resilience/solutions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316489"/>
                  </a:ext>
                </a:extLst>
              </a:tr>
              <a:tr h="533265">
                <a:tc>
                  <a:txBody>
                    <a:bodyPr/>
                    <a:lstStyle/>
                    <a:p>
                      <a:pPr algn="r" fontAlgn="t"/>
                      <a:r>
                        <a:rPr lang="en-US" sz="1000" b="0" i="0" u="none" strike="noStrike" dirty="0">
                          <a:solidFill>
                            <a:srgbClr val="000000"/>
                          </a:solidFill>
                          <a:effectLst/>
                          <a:latin typeface="Arial" panose="020B0604020202020204" pitchFamily="34" charset="0"/>
                        </a:rPr>
                        <a:t>Directory of fed./state/ comm. partners w/ materials for teaching CC</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7094090"/>
                  </a:ext>
                </a:extLst>
              </a:tr>
              <a:tr h="533265">
                <a:tc>
                  <a:txBody>
                    <a:bodyPr/>
                    <a:lstStyle/>
                    <a:p>
                      <a:pPr algn="r" fontAlgn="t"/>
                      <a:r>
                        <a:rPr lang="en-US" sz="1000" b="0" i="0" u="none" strike="noStrike" dirty="0">
                          <a:solidFill>
                            <a:srgbClr val="000000"/>
                          </a:solidFill>
                          <a:effectLst/>
                          <a:latin typeface="Arial" panose="020B0604020202020204" pitchFamily="34" charset="0"/>
                        </a:rPr>
                        <a:t>Students to connect locally with orgs. dealing w/ CC in our area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0711271"/>
                  </a:ext>
                </a:extLst>
              </a:tr>
              <a:tr h="533265">
                <a:tc>
                  <a:txBody>
                    <a:bodyPr/>
                    <a:lstStyle/>
                    <a:p>
                      <a:pPr algn="r" fontAlgn="t"/>
                      <a:r>
                        <a:rPr lang="en-US" sz="1000" b="0" i="0" u="none" strike="noStrike" dirty="0">
                          <a:solidFill>
                            <a:srgbClr val="000000"/>
                          </a:solidFill>
                          <a:effectLst/>
                          <a:latin typeface="Arial" panose="020B0604020202020204" pitchFamily="34" charset="0"/>
                        </a:rPr>
                        <a:t>Ongoing PD to educators on CC and CC education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391747"/>
                  </a:ext>
                </a:extLst>
              </a:tr>
              <a:tr h="533265">
                <a:tc>
                  <a:txBody>
                    <a:bodyPr/>
                    <a:lstStyle/>
                    <a:p>
                      <a:pPr algn="r" fontAlgn="t"/>
                      <a:r>
                        <a:rPr lang="en-US" sz="1000" b="0" i="0" u="none" strike="noStrike" dirty="0">
                          <a:solidFill>
                            <a:srgbClr val="000000"/>
                          </a:solidFill>
                          <a:effectLst/>
                          <a:latin typeface="Arial" panose="020B0604020202020204" pitchFamily="34" charset="0"/>
                        </a:rPr>
                        <a:t>Programs/outreach for parents/ community together to understand and address CC locally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3407435"/>
                  </a:ext>
                </a:extLst>
              </a:tr>
              <a:tr h="544142">
                <a:tc>
                  <a:txBody>
                    <a:bodyPr/>
                    <a:lstStyle/>
                    <a:p>
                      <a:pPr algn="r" fontAlgn="t"/>
                      <a:r>
                        <a:rPr lang="en-US" sz="1000" b="0" i="0" u="none" strike="noStrike" dirty="0">
                          <a:solidFill>
                            <a:srgbClr val="000000"/>
                          </a:solidFill>
                          <a:effectLst/>
                          <a:latin typeface="Arial" panose="020B0604020202020204" pitchFamily="34" charset="0"/>
                        </a:rPr>
                        <a:t>PD for educators/school leaders to support student mental health in response to CC impacts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350413"/>
                  </a:ext>
                </a:extLst>
              </a:tr>
              <a:tr h="606306">
                <a:tc>
                  <a:txBody>
                    <a:bodyPr/>
                    <a:lstStyle/>
                    <a:p>
                      <a:pPr algn="r" fontAlgn="t"/>
                      <a:r>
                        <a:rPr lang="en-US" sz="1000" b="0" i="0" u="none" strike="noStrike" dirty="0">
                          <a:solidFill>
                            <a:srgbClr val="000000"/>
                          </a:solidFill>
                          <a:effectLst/>
                          <a:latin typeface="Arial" panose="020B0604020202020204" pitchFamily="34" charset="0"/>
                        </a:rPr>
                        <a:t>Partnerships w/ local indigenous/native communities to integrate indigenous </a:t>
                      </a:r>
                    </a:p>
                    <a:p>
                      <a:pPr algn="r" fontAlgn="t"/>
                      <a:r>
                        <a:rPr lang="en-US" sz="1000" b="0" i="0" u="none" strike="noStrike" dirty="0">
                          <a:solidFill>
                            <a:srgbClr val="000000"/>
                          </a:solidFill>
                          <a:effectLst/>
                          <a:latin typeface="Arial" panose="020B0604020202020204" pitchFamily="34" charset="0"/>
                        </a:rPr>
                        <a:t>knowledge into CC teaching</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164791"/>
                  </a:ext>
                </a:extLst>
              </a:tr>
            </a:tbl>
          </a:graphicData>
        </a:graphic>
      </p:graphicFrame>
      <p:sp>
        <p:nvSpPr>
          <p:cNvPr id="12" name="Title 11">
            <a:extLst>
              <a:ext uri="{FF2B5EF4-FFF2-40B4-BE49-F238E27FC236}">
                <a16:creationId xmlns:a16="http://schemas.microsoft.com/office/drawing/2014/main" id="{38DCCB29-BB8C-4BBC-F34B-4B6041D2DD28}"/>
              </a:ext>
            </a:extLst>
          </p:cNvPr>
          <p:cNvSpPr>
            <a:spLocks noGrp="1"/>
          </p:cNvSpPr>
          <p:nvPr>
            <p:ph type="title"/>
          </p:nvPr>
        </p:nvSpPr>
        <p:spPr/>
        <p:txBody>
          <a:bodyPr/>
          <a:lstStyle/>
          <a:p>
            <a:r>
              <a:rPr lang="en-US" dirty="0"/>
              <a:t>Desired Resources Are Current and Solutions-Oriented</a:t>
            </a:r>
          </a:p>
        </p:txBody>
      </p:sp>
      <p:sp>
        <p:nvSpPr>
          <p:cNvPr id="13" name="Text Placeholder 34">
            <a:extLst>
              <a:ext uri="{FF2B5EF4-FFF2-40B4-BE49-F238E27FC236}">
                <a16:creationId xmlns:a16="http://schemas.microsoft.com/office/drawing/2014/main" id="{4A4CF344-F751-C173-209A-F3056D82695B}"/>
              </a:ext>
            </a:extLst>
          </p:cNvPr>
          <p:cNvSpPr>
            <a:spLocks noGrp="1"/>
          </p:cNvSpPr>
          <p:nvPr>
            <p:ph type="body" sz="quarter" idx="13"/>
          </p:nvPr>
        </p:nvSpPr>
        <p:spPr>
          <a:xfrm>
            <a:off x="422564" y="629265"/>
            <a:ext cx="11375736" cy="900309"/>
          </a:xfrm>
        </p:spPr>
        <p:txBody>
          <a:bodyPr>
            <a:normAutofit/>
          </a:bodyPr>
          <a:lstStyle/>
          <a:p>
            <a:r>
              <a:rPr lang="en-US" sz="1800" dirty="0"/>
              <a:t>Teachers are most interested in real-world examples, CTE, and PD.</a:t>
            </a:r>
          </a:p>
        </p:txBody>
      </p:sp>
      <p:sp>
        <p:nvSpPr>
          <p:cNvPr id="4" name="TextBox 3">
            <a:extLst>
              <a:ext uri="{FF2B5EF4-FFF2-40B4-BE49-F238E27FC236}">
                <a16:creationId xmlns:a16="http://schemas.microsoft.com/office/drawing/2014/main" id="{70E542D6-FE1D-E901-95AB-7D9EB4E42C29}"/>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
        <p:nvSpPr>
          <p:cNvPr id="5" name="TextBox 4">
            <a:extLst>
              <a:ext uri="{FF2B5EF4-FFF2-40B4-BE49-F238E27FC236}">
                <a16:creationId xmlns:a16="http://schemas.microsoft.com/office/drawing/2014/main" id="{4826E7C2-A9F3-4642-82F9-B5AAB37D43CD}"/>
              </a:ext>
            </a:extLst>
          </p:cNvPr>
          <p:cNvSpPr txBox="1"/>
          <p:nvPr/>
        </p:nvSpPr>
        <p:spPr>
          <a:xfrm>
            <a:off x="6347151" y="2097108"/>
            <a:ext cx="5197712" cy="3693319"/>
          </a:xfrm>
          <a:prstGeom prst="rect">
            <a:avLst/>
          </a:prstGeom>
          <a:noFill/>
        </p:spPr>
        <p:txBody>
          <a:bodyPr wrap="square">
            <a:spAutoFit/>
          </a:bodyPr>
          <a:lstStyle/>
          <a:p>
            <a:r>
              <a:rPr lang="en-US" i="1" dirty="0"/>
              <a:t>I need science texts and current events materials that directly address climate change.</a:t>
            </a:r>
          </a:p>
          <a:p>
            <a:r>
              <a:rPr lang="en-US" i="1" dirty="0"/>
              <a:t>– Elementary</a:t>
            </a:r>
          </a:p>
          <a:p>
            <a:endParaRPr lang="en-US" i="1" dirty="0"/>
          </a:p>
          <a:p>
            <a:r>
              <a:rPr lang="en-US" i="1" dirty="0"/>
              <a:t>I need developed curricula that can be used and that I don't need to make. –High School</a:t>
            </a:r>
          </a:p>
          <a:p>
            <a:endParaRPr lang="en-US" i="1" dirty="0"/>
          </a:p>
          <a:p>
            <a:r>
              <a:rPr lang="en-US" i="1" dirty="0"/>
              <a:t>I would need something at a level that my students would understand. Also, materials or trainings that show how students can be a part of the solution. – Elementary</a:t>
            </a:r>
          </a:p>
          <a:p>
            <a:endParaRPr lang="en-US" i="1" dirty="0"/>
          </a:p>
          <a:p>
            <a:endParaRPr lang="en-US" i="1" dirty="0"/>
          </a:p>
        </p:txBody>
      </p:sp>
      <p:sp>
        <p:nvSpPr>
          <p:cNvPr id="2" name="TextBox 1">
            <a:extLst>
              <a:ext uri="{FF2B5EF4-FFF2-40B4-BE49-F238E27FC236}">
                <a16:creationId xmlns:a16="http://schemas.microsoft.com/office/drawing/2014/main" id="{00754C9C-BC5B-7BAB-63FD-EC43C6DCACDE}"/>
              </a:ext>
            </a:extLst>
          </p:cNvPr>
          <p:cNvSpPr txBox="1"/>
          <p:nvPr/>
        </p:nvSpPr>
        <p:spPr>
          <a:xfrm>
            <a:off x="3844698" y="1460811"/>
            <a:ext cx="1319592" cy="261610"/>
          </a:xfrm>
          <a:prstGeom prst="rect">
            <a:avLst/>
          </a:prstGeom>
          <a:noFill/>
        </p:spPr>
        <p:txBody>
          <a:bodyPr wrap="none" rtlCol="0">
            <a:spAutoFit/>
          </a:bodyPr>
          <a:lstStyle/>
          <a:p>
            <a:r>
              <a:rPr lang="en-US" sz="1100" dirty="0"/>
              <a:t>% Want Resource</a:t>
            </a:r>
          </a:p>
        </p:txBody>
      </p:sp>
      <p:sp>
        <p:nvSpPr>
          <p:cNvPr id="7" name="TextBox 6">
            <a:extLst>
              <a:ext uri="{FF2B5EF4-FFF2-40B4-BE49-F238E27FC236}">
                <a16:creationId xmlns:a16="http://schemas.microsoft.com/office/drawing/2014/main" id="{2DDDB295-2EB7-0CC4-110F-356E5C457CD1}"/>
              </a:ext>
            </a:extLst>
          </p:cNvPr>
          <p:cNvSpPr txBox="1"/>
          <p:nvPr/>
        </p:nvSpPr>
        <p:spPr>
          <a:xfrm>
            <a:off x="3420391" y="1607005"/>
            <a:ext cx="2334753" cy="230832"/>
          </a:xfrm>
          <a:prstGeom prst="rect">
            <a:avLst/>
          </a:prstGeom>
          <a:noFill/>
        </p:spPr>
        <p:txBody>
          <a:bodyPr wrap="square">
            <a:spAutoFit/>
          </a:bodyPr>
          <a:lstStyle/>
          <a:p>
            <a:pPr algn="ctr"/>
            <a:r>
              <a:rPr lang="en-US" sz="900" i="1" dirty="0"/>
              <a:t>among teachers only</a:t>
            </a:r>
          </a:p>
        </p:txBody>
      </p:sp>
    </p:spTree>
    <p:extLst>
      <p:ext uri="{BB962C8B-B14F-4D97-AF65-F5344CB8AC3E}">
        <p14:creationId xmlns:p14="http://schemas.microsoft.com/office/powerpoint/2010/main" val="346598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CDEB-4911-2E1F-BB7C-49AC3538A21B}"/>
              </a:ext>
            </a:extLst>
          </p:cNvPr>
          <p:cNvSpPr>
            <a:spLocks noGrp="1"/>
          </p:cNvSpPr>
          <p:nvPr>
            <p:ph type="title"/>
          </p:nvPr>
        </p:nvSpPr>
        <p:spPr/>
        <p:txBody>
          <a:bodyPr/>
          <a:lstStyle/>
          <a:p>
            <a:r>
              <a:rPr lang="en-US" dirty="0"/>
              <a:t>Teachers Want Ready-Made Lesson Plans and Video PD</a:t>
            </a:r>
          </a:p>
        </p:txBody>
      </p:sp>
      <p:sp>
        <p:nvSpPr>
          <p:cNvPr id="3" name="Slide Number Placeholder 2">
            <a:extLst>
              <a:ext uri="{FF2B5EF4-FFF2-40B4-BE49-F238E27FC236}">
                <a16:creationId xmlns:a16="http://schemas.microsoft.com/office/drawing/2014/main" id="{4CC18E12-9877-EFC6-6040-B0C795FFA576}"/>
              </a:ext>
            </a:extLst>
          </p:cNvPr>
          <p:cNvSpPr>
            <a:spLocks noGrp="1"/>
          </p:cNvSpPr>
          <p:nvPr>
            <p:ph type="sldNum" sz="quarter" idx="12"/>
          </p:nvPr>
        </p:nvSpPr>
        <p:spPr/>
        <p:txBody>
          <a:bodyPr/>
          <a:lstStyle/>
          <a:p>
            <a:fld id="{A20375E0-EDBF-3141-92D4-38A8AD37CDF6}" type="slidenum">
              <a:rPr lang="en-US" smtClean="0"/>
              <a:pPr/>
              <a:t>37</a:t>
            </a:fld>
            <a:endParaRPr lang="en-US" dirty="0"/>
          </a:p>
        </p:txBody>
      </p:sp>
      <p:sp>
        <p:nvSpPr>
          <p:cNvPr id="4" name="Text Placeholder 3">
            <a:extLst>
              <a:ext uri="{FF2B5EF4-FFF2-40B4-BE49-F238E27FC236}">
                <a16:creationId xmlns:a16="http://schemas.microsoft.com/office/drawing/2014/main" id="{EC6C79BA-81BC-F837-17EA-350FAF9EA132}"/>
              </a:ext>
            </a:extLst>
          </p:cNvPr>
          <p:cNvSpPr>
            <a:spLocks noGrp="1"/>
          </p:cNvSpPr>
          <p:nvPr>
            <p:ph type="body" sz="quarter" idx="13"/>
          </p:nvPr>
        </p:nvSpPr>
        <p:spPr/>
        <p:txBody>
          <a:bodyPr>
            <a:normAutofit/>
          </a:bodyPr>
          <a:lstStyle/>
          <a:p>
            <a:r>
              <a:rPr lang="en-US" sz="1800" dirty="0"/>
              <a:t>For the students, teachers at the lower grades want video-shorts, small group activities, and interactives.  </a:t>
            </a:r>
          </a:p>
        </p:txBody>
      </p:sp>
      <p:graphicFrame>
        <p:nvGraphicFramePr>
          <p:cNvPr id="6" name="Chart 5">
            <a:extLst>
              <a:ext uri="{FF2B5EF4-FFF2-40B4-BE49-F238E27FC236}">
                <a16:creationId xmlns:a16="http://schemas.microsoft.com/office/drawing/2014/main" id="{4D4FF720-5F6B-FADA-AEC3-B1503B73ABD7}"/>
              </a:ext>
            </a:extLst>
          </p:cNvPr>
          <p:cNvGraphicFramePr/>
          <p:nvPr>
            <p:extLst>
              <p:ext uri="{D42A27DB-BD31-4B8C-83A1-F6EECF244321}">
                <p14:modId xmlns:p14="http://schemas.microsoft.com/office/powerpoint/2010/main" val="1145830796"/>
              </p:ext>
            </p:extLst>
          </p:nvPr>
        </p:nvGraphicFramePr>
        <p:xfrm>
          <a:off x="1630636" y="1245194"/>
          <a:ext cx="3805164" cy="4921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3EF72B7-FF78-819F-04ED-F10F9B905E74}"/>
              </a:ext>
            </a:extLst>
          </p:cNvPr>
          <p:cNvGraphicFramePr/>
          <p:nvPr/>
        </p:nvGraphicFramePr>
        <p:xfrm>
          <a:off x="6007491" y="1194402"/>
          <a:ext cx="3888750" cy="491947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49DC2EA-0248-F01F-4A00-0D57748FD3C7}"/>
              </a:ext>
            </a:extLst>
          </p:cNvPr>
          <p:cNvSpPr txBox="1"/>
          <p:nvPr/>
        </p:nvSpPr>
        <p:spPr>
          <a:xfrm>
            <a:off x="6845181" y="2341666"/>
            <a:ext cx="2334753" cy="246221"/>
          </a:xfrm>
          <a:prstGeom prst="rect">
            <a:avLst/>
          </a:prstGeom>
          <a:noFill/>
        </p:spPr>
        <p:txBody>
          <a:bodyPr wrap="square">
            <a:spAutoFit/>
          </a:bodyPr>
          <a:lstStyle/>
          <a:p>
            <a:pPr algn="ctr"/>
            <a:r>
              <a:rPr lang="en-US" sz="1000" i="1" dirty="0"/>
              <a:t>among teachers only</a:t>
            </a:r>
          </a:p>
        </p:txBody>
      </p:sp>
      <p:sp>
        <p:nvSpPr>
          <p:cNvPr id="9" name="TextBox 8">
            <a:extLst>
              <a:ext uri="{FF2B5EF4-FFF2-40B4-BE49-F238E27FC236}">
                <a16:creationId xmlns:a16="http://schemas.microsoft.com/office/drawing/2014/main" id="{C5191B19-7383-76A0-1885-37187DC126CE}"/>
              </a:ext>
            </a:extLst>
          </p:cNvPr>
          <p:cNvSpPr txBox="1"/>
          <p:nvPr/>
        </p:nvSpPr>
        <p:spPr>
          <a:xfrm>
            <a:off x="2943855" y="2406980"/>
            <a:ext cx="2334753" cy="246221"/>
          </a:xfrm>
          <a:prstGeom prst="rect">
            <a:avLst/>
          </a:prstGeom>
          <a:noFill/>
        </p:spPr>
        <p:txBody>
          <a:bodyPr wrap="square">
            <a:spAutoFit/>
          </a:bodyPr>
          <a:lstStyle/>
          <a:p>
            <a:pPr algn="ctr"/>
            <a:r>
              <a:rPr lang="en-US" sz="1000" i="1" dirty="0"/>
              <a:t>among teachers only</a:t>
            </a:r>
          </a:p>
        </p:txBody>
      </p:sp>
    </p:spTree>
    <p:extLst>
      <p:ext uri="{BB962C8B-B14F-4D97-AF65-F5344CB8AC3E}">
        <p14:creationId xmlns:p14="http://schemas.microsoft.com/office/powerpoint/2010/main" val="172570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9050-ABD1-0657-464E-ACF06C78F662}"/>
              </a:ext>
            </a:extLst>
          </p:cNvPr>
          <p:cNvSpPr>
            <a:spLocks noGrp="1"/>
          </p:cNvSpPr>
          <p:nvPr>
            <p:ph type="title"/>
          </p:nvPr>
        </p:nvSpPr>
        <p:spPr/>
        <p:txBody>
          <a:bodyPr/>
          <a:lstStyle/>
          <a:p>
            <a:r>
              <a:rPr lang="en-US" dirty="0"/>
              <a:t>Top 5 Key Take-Aways</a:t>
            </a:r>
          </a:p>
        </p:txBody>
      </p:sp>
      <p:sp>
        <p:nvSpPr>
          <p:cNvPr id="3" name="Content Placeholder 2">
            <a:extLst>
              <a:ext uri="{FF2B5EF4-FFF2-40B4-BE49-F238E27FC236}">
                <a16:creationId xmlns:a16="http://schemas.microsoft.com/office/drawing/2014/main" id="{4964E220-7A6B-08F4-A7BE-BA721B9FEB94}"/>
              </a:ext>
            </a:extLst>
          </p:cNvPr>
          <p:cNvSpPr>
            <a:spLocks noGrp="1"/>
          </p:cNvSpPr>
          <p:nvPr>
            <p:ph idx="1"/>
          </p:nvPr>
        </p:nvSpPr>
        <p:spPr>
          <a:xfrm>
            <a:off x="422564" y="917497"/>
            <a:ext cx="11376146" cy="4860435"/>
          </a:xfrm>
        </p:spPr>
        <p:txBody>
          <a:bodyPr>
            <a:noAutofit/>
          </a:bodyPr>
          <a:lstStyle/>
          <a:p>
            <a:pPr marL="514350" indent="-514350">
              <a:lnSpc>
                <a:spcPct val="120000"/>
              </a:lnSpc>
              <a:spcBef>
                <a:spcPts val="800"/>
              </a:spcBef>
              <a:spcAft>
                <a:spcPts val="200"/>
              </a:spcAft>
              <a:buFont typeface="+mj-lt"/>
              <a:buAutoNum type="arabicPeriod"/>
            </a:pPr>
            <a:r>
              <a:rPr lang="en-US" sz="1800" dirty="0">
                <a:solidFill>
                  <a:schemeClr val="bg2">
                    <a:lumMod val="25000"/>
                  </a:schemeClr>
                </a:solidFill>
              </a:rPr>
              <a:t>Teachers are concerned about and want to teach climate change. </a:t>
            </a:r>
            <a:r>
              <a:rPr lang="en-US" sz="1800" dirty="0"/>
              <a:t>Their students bring it up, and some express real anxiety. </a:t>
            </a:r>
            <a:endParaRPr lang="en-US" sz="1800" dirty="0">
              <a:solidFill>
                <a:schemeClr val="bg2">
                  <a:lumMod val="25000"/>
                </a:schemeClr>
              </a:solidFill>
            </a:endParaRPr>
          </a:p>
          <a:p>
            <a:pPr marL="514350" indent="-514350">
              <a:lnSpc>
                <a:spcPct val="120000"/>
              </a:lnSpc>
              <a:spcBef>
                <a:spcPts val="800"/>
              </a:spcBef>
              <a:spcAft>
                <a:spcPts val="200"/>
              </a:spcAft>
              <a:buFont typeface="+mj-lt"/>
              <a:buAutoNum type="arabicPeriod"/>
            </a:pPr>
            <a:r>
              <a:rPr lang="en-US" sz="1800" dirty="0"/>
              <a:t>Yet schools and districts have not made it a priority. Educators point to lack of formal curriculum, lack of preparation and resources, an unclear mandate, and content relegated to middle grades science. All of these lead to a recipe for low ratings for climate education in US public schools. </a:t>
            </a:r>
            <a:endParaRPr lang="en-US" sz="1800" dirty="0">
              <a:solidFill>
                <a:schemeClr val="bg2">
                  <a:lumMod val="25000"/>
                </a:schemeClr>
              </a:solidFill>
            </a:endParaRPr>
          </a:p>
          <a:p>
            <a:pPr marL="514350" indent="-514350">
              <a:lnSpc>
                <a:spcPct val="120000"/>
              </a:lnSpc>
              <a:spcBef>
                <a:spcPts val="800"/>
              </a:spcBef>
              <a:spcAft>
                <a:spcPts val="200"/>
              </a:spcAft>
              <a:buFont typeface="+mj-lt"/>
              <a:buAutoNum type="arabicPeriod"/>
            </a:pPr>
            <a:r>
              <a:rPr lang="en-US" sz="1800" dirty="0"/>
              <a:t>This is exacerbated by a confidence gap on the teacher side and fear of addressing the topic on the administrator side. </a:t>
            </a:r>
            <a:endParaRPr lang="en-US" sz="1800" dirty="0">
              <a:solidFill>
                <a:schemeClr val="bg2">
                  <a:lumMod val="25000"/>
                </a:schemeClr>
              </a:solidFill>
            </a:endParaRPr>
          </a:p>
          <a:p>
            <a:pPr marL="514350" indent="-514350">
              <a:lnSpc>
                <a:spcPct val="120000"/>
              </a:lnSpc>
              <a:spcBef>
                <a:spcPts val="800"/>
              </a:spcBef>
              <a:spcAft>
                <a:spcPts val="200"/>
              </a:spcAft>
              <a:buFont typeface="+mj-lt"/>
              <a:buAutoNum type="arabicPeriod"/>
            </a:pPr>
            <a:r>
              <a:rPr lang="en-US" sz="1800" dirty="0">
                <a:solidFill>
                  <a:schemeClr val="bg2">
                    <a:lumMod val="25000"/>
                  </a:schemeClr>
                </a:solidFill>
              </a:rPr>
              <a:t>Signals from the top matter. The data shows that when teachers believe their district and state supports teaching climate change as real and human caused, they are more likely to feel prepared and teach the topic.</a:t>
            </a:r>
          </a:p>
          <a:p>
            <a:pPr marL="514350" indent="-514350">
              <a:lnSpc>
                <a:spcPct val="120000"/>
              </a:lnSpc>
              <a:spcBef>
                <a:spcPts val="800"/>
              </a:spcBef>
              <a:spcAft>
                <a:spcPts val="200"/>
              </a:spcAft>
              <a:buFont typeface="+mj-lt"/>
              <a:buAutoNum type="arabicPeriod"/>
            </a:pPr>
            <a:r>
              <a:rPr lang="en-US" sz="1800" dirty="0">
                <a:solidFill>
                  <a:schemeClr val="bg2">
                    <a:lumMod val="25000"/>
                  </a:schemeClr>
                </a:solidFill>
              </a:rPr>
              <a:t>Inclusion in the formal curriculum, access to resources, and professional development are needed to close the preparedness gap. </a:t>
            </a:r>
            <a:r>
              <a:rPr lang="en-US" sz="1800" dirty="0"/>
              <a:t>Teachers say the three Rs of climate education should be resources that focus on teaching Resilience, Relevance, and Real-World solutions.</a:t>
            </a:r>
            <a:endParaRPr lang="en-US" sz="1800" dirty="0">
              <a:solidFill>
                <a:schemeClr val="bg2">
                  <a:lumMod val="25000"/>
                </a:schemeClr>
              </a:solidFill>
            </a:endParaRPr>
          </a:p>
          <a:p>
            <a:pPr marL="514350" indent="-514350">
              <a:lnSpc>
                <a:spcPct val="120000"/>
              </a:lnSpc>
              <a:spcBef>
                <a:spcPts val="800"/>
              </a:spcBef>
              <a:buFont typeface="+mj-lt"/>
              <a:buAutoNum type="arabicPeriod"/>
            </a:pPr>
            <a:endParaRPr lang="en-US" sz="1700" dirty="0"/>
          </a:p>
        </p:txBody>
      </p:sp>
      <p:sp>
        <p:nvSpPr>
          <p:cNvPr id="4" name="Slide Number Placeholder 3">
            <a:extLst>
              <a:ext uri="{FF2B5EF4-FFF2-40B4-BE49-F238E27FC236}">
                <a16:creationId xmlns:a16="http://schemas.microsoft.com/office/drawing/2014/main" id="{86A1069A-90B5-D95A-C0B8-B5F2DF28A257}"/>
              </a:ext>
            </a:extLst>
          </p:cNvPr>
          <p:cNvSpPr>
            <a:spLocks noGrp="1"/>
          </p:cNvSpPr>
          <p:nvPr>
            <p:ph type="sldNum" sz="quarter" idx="12"/>
          </p:nvPr>
        </p:nvSpPr>
        <p:spPr/>
        <p:txBody>
          <a:bodyPr/>
          <a:lstStyle/>
          <a:p>
            <a:fld id="{A20375E0-EDBF-3141-92D4-38A8AD37CDF6}" type="slidenum">
              <a:rPr lang="en-US" smtClean="0"/>
              <a:pPr/>
              <a:t>38</a:t>
            </a:fld>
            <a:endParaRPr lang="en-US" dirty="0"/>
          </a:p>
        </p:txBody>
      </p:sp>
      <p:sp>
        <p:nvSpPr>
          <p:cNvPr id="7" name="Content Placeholder 2">
            <a:extLst>
              <a:ext uri="{FF2B5EF4-FFF2-40B4-BE49-F238E27FC236}">
                <a16:creationId xmlns:a16="http://schemas.microsoft.com/office/drawing/2014/main" id="{2A150A4C-7BF5-309F-BD10-39EF37722543}"/>
              </a:ext>
            </a:extLst>
          </p:cNvPr>
          <p:cNvSpPr txBox="1">
            <a:spLocks/>
          </p:cNvSpPr>
          <p:nvPr/>
        </p:nvSpPr>
        <p:spPr>
          <a:xfrm>
            <a:off x="6269277" y="1617807"/>
            <a:ext cx="46539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200"/>
              </a:spcAft>
            </a:pPr>
            <a:endParaRPr lang="en-US" dirty="0">
              <a:solidFill>
                <a:schemeClr val="bg2">
                  <a:lumMod val="25000"/>
                </a:schemeClr>
              </a:solidFill>
            </a:endParaRPr>
          </a:p>
        </p:txBody>
      </p:sp>
    </p:spTree>
    <p:extLst>
      <p:ext uri="{BB962C8B-B14F-4D97-AF65-F5344CB8AC3E}">
        <p14:creationId xmlns:p14="http://schemas.microsoft.com/office/powerpoint/2010/main" val="34922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AF63-34A9-1EE5-5749-2AE7C753DD36}"/>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329116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DDB6-3AC8-F880-20BA-E45225F734D8}"/>
              </a:ext>
            </a:extLst>
          </p:cNvPr>
          <p:cNvSpPr>
            <a:spLocks noGrp="1"/>
          </p:cNvSpPr>
          <p:nvPr>
            <p:ph type="title"/>
          </p:nvPr>
        </p:nvSpPr>
        <p:spPr/>
        <p:txBody>
          <a:bodyPr/>
          <a:lstStyle/>
          <a:p>
            <a:r>
              <a:rPr lang="en-US" dirty="0"/>
              <a:t>Educators Accept Climate Change Is Real</a:t>
            </a:r>
          </a:p>
        </p:txBody>
      </p:sp>
      <p:sp>
        <p:nvSpPr>
          <p:cNvPr id="4" name="Slide Number Placeholder 3">
            <a:extLst>
              <a:ext uri="{FF2B5EF4-FFF2-40B4-BE49-F238E27FC236}">
                <a16:creationId xmlns:a16="http://schemas.microsoft.com/office/drawing/2014/main" id="{F1737141-6255-8254-D014-A5671BD594BB}"/>
              </a:ext>
            </a:extLst>
          </p:cNvPr>
          <p:cNvSpPr>
            <a:spLocks noGrp="1"/>
          </p:cNvSpPr>
          <p:nvPr>
            <p:ph type="sldNum" sz="quarter" idx="12"/>
          </p:nvPr>
        </p:nvSpPr>
        <p:spPr/>
        <p:txBody>
          <a:bodyPr/>
          <a:lstStyle/>
          <a:p>
            <a:fld id="{A20375E0-EDBF-3141-92D4-38A8AD37CDF6}" type="slidenum">
              <a:rPr lang="en-US" smtClean="0"/>
              <a:pPr/>
              <a:t>4</a:t>
            </a:fld>
            <a:endParaRPr lang="en-US" dirty="0"/>
          </a:p>
        </p:txBody>
      </p:sp>
      <p:sp>
        <p:nvSpPr>
          <p:cNvPr id="5" name="Text Placeholder 4">
            <a:extLst>
              <a:ext uri="{FF2B5EF4-FFF2-40B4-BE49-F238E27FC236}">
                <a16:creationId xmlns:a16="http://schemas.microsoft.com/office/drawing/2014/main" id="{57954FD0-7E67-971C-63AB-D244C35B5462}"/>
              </a:ext>
            </a:extLst>
          </p:cNvPr>
          <p:cNvSpPr>
            <a:spLocks noGrp="1"/>
          </p:cNvSpPr>
          <p:nvPr>
            <p:ph type="body" sz="quarter" idx="13"/>
          </p:nvPr>
        </p:nvSpPr>
        <p:spPr/>
        <p:txBody>
          <a:bodyPr>
            <a:normAutofit/>
          </a:bodyPr>
          <a:lstStyle/>
          <a:p>
            <a:r>
              <a:rPr lang="en-US" dirty="0"/>
              <a:t>Most educators believe climate change is happening now and it is because of human activities – they are bit ahead of the public in accepting the scientific consensus.</a:t>
            </a:r>
          </a:p>
        </p:txBody>
      </p:sp>
      <p:graphicFrame>
        <p:nvGraphicFramePr>
          <p:cNvPr id="15" name="Content Placeholder 14">
            <a:extLst>
              <a:ext uri="{FF2B5EF4-FFF2-40B4-BE49-F238E27FC236}">
                <a16:creationId xmlns:a16="http://schemas.microsoft.com/office/drawing/2014/main" id="{1C50767F-E050-2902-569A-144488B47520}"/>
              </a:ext>
            </a:extLst>
          </p:cNvPr>
          <p:cNvGraphicFramePr>
            <a:graphicFrameLocks noGrp="1"/>
          </p:cNvGraphicFramePr>
          <p:nvPr>
            <p:ph idx="1"/>
            <p:extLst>
              <p:ext uri="{D42A27DB-BD31-4B8C-83A1-F6EECF244321}">
                <p14:modId xmlns:p14="http://schemas.microsoft.com/office/powerpoint/2010/main" val="3761098349"/>
              </p:ext>
            </p:extLst>
          </p:nvPr>
        </p:nvGraphicFramePr>
        <p:xfrm>
          <a:off x="2316479" y="1950534"/>
          <a:ext cx="7223930" cy="4045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FA10209-F4D3-6073-06F1-94372FC62455}"/>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353914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DDB6-3AC8-F880-20BA-E45225F734D8}"/>
              </a:ext>
            </a:extLst>
          </p:cNvPr>
          <p:cNvSpPr>
            <a:spLocks noGrp="1"/>
          </p:cNvSpPr>
          <p:nvPr>
            <p:ph type="title"/>
          </p:nvPr>
        </p:nvSpPr>
        <p:spPr/>
        <p:txBody>
          <a:bodyPr/>
          <a:lstStyle/>
          <a:p>
            <a:r>
              <a:rPr lang="en-US" dirty="0"/>
              <a:t>Educators Are Invested in the Issue</a:t>
            </a:r>
          </a:p>
        </p:txBody>
      </p:sp>
      <p:sp>
        <p:nvSpPr>
          <p:cNvPr id="4" name="Slide Number Placeholder 3">
            <a:extLst>
              <a:ext uri="{FF2B5EF4-FFF2-40B4-BE49-F238E27FC236}">
                <a16:creationId xmlns:a16="http://schemas.microsoft.com/office/drawing/2014/main" id="{F1737141-6255-8254-D014-A5671BD594BB}"/>
              </a:ext>
            </a:extLst>
          </p:cNvPr>
          <p:cNvSpPr>
            <a:spLocks noGrp="1"/>
          </p:cNvSpPr>
          <p:nvPr>
            <p:ph type="sldNum" sz="quarter" idx="12"/>
          </p:nvPr>
        </p:nvSpPr>
        <p:spPr/>
        <p:txBody>
          <a:bodyPr/>
          <a:lstStyle/>
          <a:p>
            <a:fld id="{A20375E0-EDBF-3141-92D4-38A8AD37CDF6}" type="slidenum">
              <a:rPr lang="en-US" smtClean="0"/>
              <a:pPr/>
              <a:t>5</a:t>
            </a:fld>
            <a:endParaRPr lang="en-US" dirty="0"/>
          </a:p>
        </p:txBody>
      </p:sp>
      <p:sp>
        <p:nvSpPr>
          <p:cNvPr id="5" name="Text Placeholder 4">
            <a:extLst>
              <a:ext uri="{FF2B5EF4-FFF2-40B4-BE49-F238E27FC236}">
                <a16:creationId xmlns:a16="http://schemas.microsoft.com/office/drawing/2014/main" id="{57954FD0-7E67-971C-63AB-D244C35B5462}"/>
              </a:ext>
            </a:extLst>
          </p:cNvPr>
          <p:cNvSpPr>
            <a:spLocks noGrp="1"/>
          </p:cNvSpPr>
          <p:nvPr>
            <p:ph type="body" sz="quarter" idx="13"/>
          </p:nvPr>
        </p:nvSpPr>
        <p:spPr/>
        <p:txBody>
          <a:bodyPr>
            <a:normAutofit/>
          </a:bodyPr>
          <a:lstStyle/>
          <a:p>
            <a:r>
              <a:rPr lang="en-US" dirty="0"/>
              <a:t>They worry about the impact of climate change on themselves, their communities, but most of all on future generations.</a:t>
            </a:r>
          </a:p>
        </p:txBody>
      </p:sp>
      <p:pic>
        <p:nvPicPr>
          <p:cNvPr id="6" name="Picture 5">
            <a:extLst>
              <a:ext uri="{FF2B5EF4-FFF2-40B4-BE49-F238E27FC236}">
                <a16:creationId xmlns:a16="http://schemas.microsoft.com/office/drawing/2014/main" id="{B3445B05-0DF6-BC06-C0F5-3F557F4F9F0A}"/>
              </a:ext>
            </a:extLst>
          </p:cNvPr>
          <p:cNvPicPr>
            <a:picLocks noChangeAspect="1"/>
          </p:cNvPicPr>
          <p:nvPr/>
        </p:nvPicPr>
        <p:blipFill rotWithShape="1">
          <a:blip r:embed="rId3"/>
          <a:srcRect t="-1784" b="10737"/>
          <a:stretch/>
        </p:blipFill>
        <p:spPr>
          <a:xfrm>
            <a:off x="736037" y="3766012"/>
            <a:ext cx="2276085" cy="2004928"/>
          </a:xfrm>
          <a:prstGeom prst="rect">
            <a:avLst/>
          </a:prstGeom>
        </p:spPr>
      </p:pic>
      <p:sp>
        <p:nvSpPr>
          <p:cNvPr id="7" name="Thought Bubble: Cloud 6">
            <a:extLst>
              <a:ext uri="{FF2B5EF4-FFF2-40B4-BE49-F238E27FC236}">
                <a16:creationId xmlns:a16="http://schemas.microsoft.com/office/drawing/2014/main" id="{174DA284-8713-1102-CBC8-C821AABEFF92}"/>
              </a:ext>
            </a:extLst>
          </p:cNvPr>
          <p:cNvSpPr/>
          <p:nvPr/>
        </p:nvSpPr>
        <p:spPr>
          <a:xfrm>
            <a:off x="1424010" y="1873796"/>
            <a:ext cx="2805980" cy="2004928"/>
          </a:xfrm>
          <a:prstGeom prst="cloudCallout">
            <a:avLst>
              <a:gd name="adj1" fmla="val -13154"/>
              <a:gd name="adj2" fmla="val 82858"/>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Issue Is Very Important to You Personally:</a:t>
            </a:r>
          </a:p>
          <a:p>
            <a:pPr algn="ctr"/>
            <a:r>
              <a:rPr lang="en-US" sz="1600" b="1" dirty="0">
                <a:solidFill>
                  <a:schemeClr val="accent6"/>
                </a:solidFill>
              </a:rPr>
              <a:t>68%</a:t>
            </a:r>
            <a:r>
              <a:rPr lang="en-US" sz="1600" b="1" dirty="0"/>
              <a:t> Teachers,</a:t>
            </a:r>
          </a:p>
          <a:p>
            <a:pPr algn="ctr"/>
            <a:r>
              <a:rPr lang="en-US" sz="1600" b="1" dirty="0">
                <a:solidFill>
                  <a:schemeClr val="tx2"/>
                </a:solidFill>
              </a:rPr>
              <a:t>80%</a:t>
            </a:r>
            <a:r>
              <a:rPr lang="en-US" sz="1600" b="1" dirty="0"/>
              <a:t> Admins</a:t>
            </a:r>
          </a:p>
        </p:txBody>
      </p:sp>
      <p:sp>
        <p:nvSpPr>
          <p:cNvPr id="16" name="Rounded Rectangle 18">
            <a:extLst>
              <a:ext uri="{FF2B5EF4-FFF2-40B4-BE49-F238E27FC236}">
                <a16:creationId xmlns:a16="http://schemas.microsoft.com/office/drawing/2014/main" id="{F34EDC83-5197-683F-D413-558CA9CC004C}"/>
              </a:ext>
            </a:extLst>
          </p:cNvPr>
          <p:cNvSpPr/>
          <p:nvPr/>
        </p:nvSpPr>
        <p:spPr>
          <a:xfrm>
            <a:off x="4746173" y="1648480"/>
            <a:ext cx="5765074" cy="4122460"/>
          </a:xfrm>
          <a:prstGeom prst="roundRect">
            <a:avLst>
              <a:gd name="adj" fmla="val 3187"/>
            </a:avLst>
          </a:prstGeom>
          <a:solidFill>
            <a:schemeClr val="bg1"/>
          </a:solidFill>
          <a:ln>
            <a:noFill/>
          </a:ln>
          <a:effectLst>
            <a:outerShdw blurRad="443598" sx="101000" sy="101000" algn="ctr" rotWithShape="0">
              <a:prstClr val="black">
                <a:alpha val="988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C1313C0-2511-A963-7D93-25B0A445E056}"/>
              </a:ext>
            </a:extLst>
          </p:cNvPr>
          <p:cNvSpPr txBox="1"/>
          <p:nvPr/>
        </p:nvSpPr>
        <p:spPr>
          <a:xfrm>
            <a:off x="5221030" y="1842244"/>
            <a:ext cx="5375957" cy="3970318"/>
          </a:xfrm>
          <a:prstGeom prst="rect">
            <a:avLst/>
          </a:prstGeom>
          <a:noFill/>
          <a:ln w="19050">
            <a:noFill/>
            <a:prstDash val="lgDash"/>
          </a:ln>
        </p:spPr>
        <p:txBody>
          <a:bodyPr wrap="square" rtlCol="0">
            <a:spAutoFit/>
          </a:bodyPr>
          <a:lstStyle/>
          <a:p>
            <a:pPr>
              <a:buClr>
                <a:schemeClr val="tx1"/>
              </a:buClr>
            </a:pPr>
            <a:r>
              <a:rPr lang="en-US" b="1" dirty="0">
                <a:ea typeface="Gadugi" panose="020B0502040204020203" pitchFamily="34" charset="0"/>
              </a:rPr>
              <a:t>Teachers Believe Climate Change Will Harm:</a:t>
            </a:r>
          </a:p>
          <a:p>
            <a:pPr>
              <a:buClr>
                <a:schemeClr val="tx1"/>
              </a:buClr>
            </a:pPr>
            <a:endParaRPr lang="en-US" b="1" dirty="0">
              <a:ea typeface="Gadugi" panose="020B0502040204020203" pitchFamily="34" charset="0"/>
            </a:endParaRPr>
          </a:p>
          <a:p>
            <a:pPr>
              <a:buClr>
                <a:schemeClr val="tx1"/>
              </a:buClr>
            </a:pPr>
            <a:endParaRPr lang="en-US" b="1" dirty="0">
              <a:ea typeface="Gadugi" panose="020B0502040204020203" pitchFamily="34" charset="0"/>
            </a:endParaRPr>
          </a:p>
          <a:p>
            <a:pPr>
              <a:buClr>
                <a:schemeClr val="tx1"/>
              </a:buClr>
              <a:tabLst>
                <a:tab pos="104775" algn="l"/>
              </a:tabLst>
            </a:pPr>
            <a:r>
              <a:rPr lang="en-US" b="1" dirty="0">
                <a:ea typeface="Gadugi" panose="020B0502040204020203" pitchFamily="34" charset="0"/>
              </a:rPr>
              <a:t>Them Personally:</a:t>
            </a:r>
          </a:p>
          <a:p>
            <a:pPr>
              <a:buClr>
                <a:schemeClr val="tx1"/>
              </a:buClr>
              <a:tabLst>
                <a:tab pos="104775" algn="l"/>
              </a:tabLst>
            </a:pPr>
            <a:r>
              <a:rPr lang="en-US" dirty="0">
                <a:ea typeface="Gadugi" panose="020B0502040204020203" pitchFamily="34" charset="0"/>
              </a:rPr>
              <a:t>66% say at least a moderate amount</a:t>
            </a:r>
          </a:p>
          <a:p>
            <a:pPr>
              <a:buClr>
                <a:schemeClr val="tx1"/>
              </a:buClr>
              <a:tabLst>
                <a:tab pos="104775" algn="l"/>
              </a:tabLst>
            </a:pPr>
            <a:endParaRPr lang="en-US" b="1" dirty="0">
              <a:ea typeface="Gadugi" panose="020B0502040204020203" pitchFamily="34" charset="0"/>
            </a:endParaRPr>
          </a:p>
          <a:p>
            <a:pPr>
              <a:buClr>
                <a:schemeClr val="tx1"/>
              </a:buClr>
              <a:tabLst>
                <a:tab pos="104775" algn="l"/>
              </a:tabLst>
            </a:pPr>
            <a:r>
              <a:rPr lang="en-US" b="1" dirty="0">
                <a:ea typeface="Gadugi" panose="020B0502040204020203" pitchFamily="34" charset="0"/>
              </a:rPr>
              <a:t>Their Community:</a:t>
            </a:r>
          </a:p>
          <a:p>
            <a:pPr>
              <a:buClr>
                <a:schemeClr val="tx1"/>
              </a:buClr>
              <a:tabLst>
                <a:tab pos="104775" algn="l"/>
              </a:tabLst>
            </a:pPr>
            <a:r>
              <a:rPr lang="en-US" dirty="0">
                <a:ea typeface="Gadugi" panose="020B0502040204020203" pitchFamily="34" charset="0"/>
              </a:rPr>
              <a:t>61% say at least a moderate amount,</a:t>
            </a:r>
          </a:p>
          <a:p>
            <a:pPr>
              <a:buClr>
                <a:schemeClr val="tx1"/>
              </a:buClr>
              <a:tabLst>
                <a:tab pos="104775" algn="l"/>
              </a:tabLst>
            </a:pPr>
            <a:r>
              <a:rPr lang="en-US" dirty="0">
                <a:ea typeface="Gadugi" panose="020B0502040204020203" pitchFamily="34" charset="0"/>
              </a:rPr>
              <a:t>17% say already is</a:t>
            </a:r>
          </a:p>
          <a:p>
            <a:pPr>
              <a:buClr>
                <a:schemeClr val="tx1"/>
              </a:buClr>
              <a:tabLst>
                <a:tab pos="104775" algn="l"/>
              </a:tabLst>
            </a:pPr>
            <a:endParaRPr lang="en-US" dirty="0">
              <a:ea typeface="Gadugi" panose="020B0502040204020203" pitchFamily="34" charset="0"/>
            </a:endParaRPr>
          </a:p>
          <a:p>
            <a:pPr>
              <a:buClr>
                <a:schemeClr val="tx1"/>
              </a:buClr>
              <a:tabLst>
                <a:tab pos="104775" algn="l"/>
              </a:tabLst>
            </a:pPr>
            <a:r>
              <a:rPr lang="en-US" b="1" dirty="0">
                <a:ea typeface="Gadugi" panose="020B0502040204020203" pitchFamily="34" charset="0"/>
              </a:rPr>
              <a:t>Future Generations:</a:t>
            </a:r>
          </a:p>
          <a:p>
            <a:pPr>
              <a:buClr>
                <a:schemeClr val="tx1"/>
              </a:buClr>
              <a:tabLst>
                <a:tab pos="104775" algn="l"/>
              </a:tabLst>
            </a:pPr>
            <a:r>
              <a:rPr lang="en-US" dirty="0">
                <a:ea typeface="Gadugi" panose="020B0502040204020203" pitchFamily="34" charset="0"/>
              </a:rPr>
              <a:t>82% say at least a moderate amount</a:t>
            </a:r>
          </a:p>
          <a:p>
            <a:pPr>
              <a:buClr>
                <a:schemeClr val="tx1"/>
              </a:buClr>
              <a:tabLst>
                <a:tab pos="104775" algn="l"/>
              </a:tabLst>
            </a:pPr>
            <a:endParaRPr lang="en-US" dirty="0">
              <a:ea typeface="Gadugi" panose="020B0502040204020203" pitchFamily="34" charset="0"/>
            </a:endParaRPr>
          </a:p>
          <a:p>
            <a:pPr>
              <a:buClr>
                <a:schemeClr val="tx1"/>
              </a:buClr>
              <a:tabLst>
                <a:tab pos="104775" algn="l"/>
              </a:tabLst>
            </a:pPr>
            <a:endParaRPr lang="en-US" dirty="0">
              <a:ea typeface="Gadugi" panose="020B0502040204020203" pitchFamily="34" charset="0"/>
            </a:endParaRPr>
          </a:p>
        </p:txBody>
      </p:sp>
      <p:sp>
        <p:nvSpPr>
          <p:cNvPr id="3" name="TextBox 2">
            <a:extLst>
              <a:ext uri="{FF2B5EF4-FFF2-40B4-BE49-F238E27FC236}">
                <a16:creationId xmlns:a16="http://schemas.microsoft.com/office/drawing/2014/main" id="{6FA10209-F4D3-6073-06F1-94372FC62455}"/>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spTree>
    <p:extLst>
      <p:ext uri="{BB962C8B-B14F-4D97-AF65-F5344CB8AC3E}">
        <p14:creationId xmlns:p14="http://schemas.microsoft.com/office/powerpoint/2010/main" val="57098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a:extLst>
              <a:ext uri="{FF2B5EF4-FFF2-40B4-BE49-F238E27FC236}">
                <a16:creationId xmlns:a16="http://schemas.microsoft.com/office/drawing/2014/main" id="{4C1092BF-0055-3413-58F6-D541D2D7DE38}"/>
              </a:ext>
            </a:extLst>
          </p:cNvPr>
          <p:cNvGraphicFramePr>
            <a:graphicFrameLocks/>
          </p:cNvGraphicFramePr>
          <p:nvPr>
            <p:extLst>
              <p:ext uri="{D42A27DB-BD31-4B8C-83A1-F6EECF244321}">
                <p14:modId xmlns:p14="http://schemas.microsoft.com/office/powerpoint/2010/main" val="3515448248"/>
              </p:ext>
            </p:extLst>
          </p:nvPr>
        </p:nvGraphicFramePr>
        <p:xfrm>
          <a:off x="2281855" y="1617663"/>
          <a:ext cx="11376025" cy="37065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287100-6F7D-6EF0-E31A-2ABBEA6FD190}"/>
              </a:ext>
            </a:extLst>
          </p:cNvPr>
          <p:cNvSpPr>
            <a:spLocks noGrp="1"/>
          </p:cNvSpPr>
          <p:nvPr>
            <p:ph type="title"/>
          </p:nvPr>
        </p:nvSpPr>
        <p:spPr>
          <a:xfrm>
            <a:off x="422564" y="321900"/>
            <a:ext cx="11376146" cy="550615"/>
          </a:xfrm>
        </p:spPr>
        <p:txBody>
          <a:bodyPr/>
          <a:lstStyle/>
          <a:p>
            <a:r>
              <a:rPr lang="en-US" dirty="0"/>
              <a:t>Educators Agree They Have a Responsibility to Teach About Climate Change</a:t>
            </a:r>
          </a:p>
        </p:txBody>
      </p:sp>
      <p:graphicFrame>
        <p:nvGraphicFramePr>
          <p:cNvPr id="8" name="Content Placeholder 7">
            <a:extLst>
              <a:ext uri="{FF2B5EF4-FFF2-40B4-BE49-F238E27FC236}">
                <a16:creationId xmlns:a16="http://schemas.microsoft.com/office/drawing/2014/main" id="{7310244D-EF0C-60FF-1D09-1968F60500A3}"/>
              </a:ext>
            </a:extLst>
          </p:cNvPr>
          <p:cNvGraphicFramePr>
            <a:graphicFrameLocks noGrp="1"/>
          </p:cNvGraphicFramePr>
          <p:nvPr>
            <p:ph idx="1"/>
            <p:extLst>
              <p:ext uri="{D42A27DB-BD31-4B8C-83A1-F6EECF244321}">
                <p14:modId xmlns:p14="http://schemas.microsoft.com/office/powerpoint/2010/main" val="2075972471"/>
              </p:ext>
            </p:extLst>
          </p:nvPr>
        </p:nvGraphicFramePr>
        <p:xfrm>
          <a:off x="422275" y="1617663"/>
          <a:ext cx="11376025" cy="370657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C8DA24F1-E389-D972-952E-7EFA137B5381}"/>
              </a:ext>
            </a:extLst>
          </p:cNvPr>
          <p:cNvSpPr>
            <a:spLocks noGrp="1"/>
          </p:cNvSpPr>
          <p:nvPr>
            <p:ph type="sldNum" sz="quarter" idx="12"/>
          </p:nvPr>
        </p:nvSpPr>
        <p:spPr/>
        <p:txBody>
          <a:bodyPr/>
          <a:lstStyle/>
          <a:p>
            <a:fld id="{A20375E0-EDBF-3141-92D4-38A8AD37CDF6}" type="slidenum">
              <a:rPr lang="en-US" smtClean="0"/>
              <a:pPr/>
              <a:t>6</a:t>
            </a:fld>
            <a:endParaRPr lang="en-US" dirty="0"/>
          </a:p>
        </p:txBody>
      </p:sp>
      <p:sp>
        <p:nvSpPr>
          <p:cNvPr id="5" name="Text Placeholder 4">
            <a:extLst>
              <a:ext uri="{FF2B5EF4-FFF2-40B4-BE49-F238E27FC236}">
                <a16:creationId xmlns:a16="http://schemas.microsoft.com/office/drawing/2014/main" id="{1E4345A3-5A33-F720-AECF-6C7CF936AC17}"/>
              </a:ext>
            </a:extLst>
          </p:cNvPr>
          <p:cNvSpPr>
            <a:spLocks noGrp="1"/>
          </p:cNvSpPr>
          <p:nvPr>
            <p:ph type="body" sz="quarter" idx="13"/>
          </p:nvPr>
        </p:nvSpPr>
        <p:spPr>
          <a:xfrm>
            <a:off x="455187" y="1018321"/>
            <a:ext cx="11375736" cy="900309"/>
          </a:xfrm>
        </p:spPr>
        <p:txBody>
          <a:bodyPr/>
          <a:lstStyle/>
          <a:p>
            <a:r>
              <a:rPr lang="en-US" dirty="0"/>
              <a:t>A majority report that students bring up climate change on their own and many are anxious about it.</a:t>
            </a:r>
          </a:p>
        </p:txBody>
      </p:sp>
      <p:sp>
        <p:nvSpPr>
          <p:cNvPr id="12" name="TextBox 11">
            <a:extLst>
              <a:ext uri="{FF2B5EF4-FFF2-40B4-BE49-F238E27FC236}">
                <a16:creationId xmlns:a16="http://schemas.microsoft.com/office/drawing/2014/main" id="{857DD138-AC54-FEB9-079F-7F9449FD3DDA}"/>
              </a:ext>
            </a:extLst>
          </p:cNvPr>
          <p:cNvSpPr txBox="1"/>
          <p:nvPr/>
        </p:nvSpPr>
        <p:spPr>
          <a:xfrm>
            <a:off x="1231526" y="5223967"/>
            <a:ext cx="2390040" cy="1015663"/>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Climate change will have an enormous impact on students’ futures, and it is irresponsible not to address the problem and solutions in school</a:t>
            </a:r>
          </a:p>
        </p:txBody>
      </p:sp>
      <p:sp>
        <p:nvSpPr>
          <p:cNvPr id="16" name="TextBox 15">
            <a:extLst>
              <a:ext uri="{FF2B5EF4-FFF2-40B4-BE49-F238E27FC236}">
                <a16:creationId xmlns:a16="http://schemas.microsoft.com/office/drawing/2014/main" id="{06DA6450-88D5-2A7B-35B1-85EAFEC86EB9}"/>
              </a:ext>
            </a:extLst>
          </p:cNvPr>
          <p:cNvSpPr txBox="1"/>
          <p:nvPr/>
        </p:nvSpPr>
        <p:spPr>
          <a:xfrm>
            <a:off x="8776421" y="5220051"/>
            <a:ext cx="2052237" cy="646331"/>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Our students are worried or anxious about climate change</a:t>
            </a:r>
          </a:p>
        </p:txBody>
      </p:sp>
      <p:sp>
        <p:nvSpPr>
          <p:cNvPr id="18" name="TextBox 17">
            <a:extLst>
              <a:ext uri="{FF2B5EF4-FFF2-40B4-BE49-F238E27FC236}">
                <a16:creationId xmlns:a16="http://schemas.microsoft.com/office/drawing/2014/main" id="{92953E1C-5A87-10D4-1556-582162A0E683}"/>
              </a:ext>
            </a:extLst>
          </p:cNvPr>
          <p:cNvSpPr txBox="1"/>
          <p:nvPr/>
        </p:nvSpPr>
        <p:spPr>
          <a:xfrm>
            <a:off x="4952172" y="5220050"/>
            <a:ext cx="2390040" cy="646331"/>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Our students have brought up climate change on their own in the classroom</a:t>
            </a:r>
          </a:p>
        </p:txBody>
      </p:sp>
      <p:sp>
        <p:nvSpPr>
          <p:cNvPr id="6" name="TextBox 5">
            <a:extLst>
              <a:ext uri="{FF2B5EF4-FFF2-40B4-BE49-F238E27FC236}">
                <a16:creationId xmlns:a16="http://schemas.microsoft.com/office/drawing/2014/main" id="{DBD32393-24FE-D39B-718F-59513DC30B75}"/>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pic>
        <p:nvPicPr>
          <p:cNvPr id="9" name="Picture 8">
            <a:extLst>
              <a:ext uri="{FF2B5EF4-FFF2-40B4-BE49-F238E27FC236}">
                <a16:creationId xmlns:a16="http://schemas.microsoft.com/office/drawing/2014/main" id="{2AF34CD2-C5AE-E3DE-2D7B-5242D165EBC8}"/>
              </a:ext>
            </a:extLst>
          </p:cNvPr>
          <p:cNvPicPr>
            <a:picLocks noChangeAspect="1"/>
          </p:cNvPicPr>
          <p:nvPr/>
        </p:nvPicPr>
        <p:blipFill>
          <a:blip r:embed="rId5"/>
          <a:stretch>
            <a:fillRect/>
          </a:stretch>
        </p:blipFill>
        <p:spPr>
          <a:xfrm>
            <a:off x="5287488" y="6045977"/>
            <a:ext cx="1617023" cy="242554"/>
          </a:xfrm>
          <a:prstGeom prst="rect">
            <a:avLst/>
          </a:prstGeom>
        </p:spPr>
      </p:pic>
    </p:spTree>
    <p:extLst>
      <p:ext uri="{BB962C8B-B14F-4D97-AF65-F5344CB8AC3E}">
        <p14:creationId xmlns:p14="http://schemas.microsoft.com/office/powerpoint/2010/main" val="306847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7100-6F7D-6EF0-E31A-2ABBEA6FD190}"/>
              </a:ext>
            </a:extLst>
          </p:cNvPr>
          <p:cNvSpPr>
            <a:spLocks noGrp="1"/>
          </p:cNvSpPr>
          <p:nvPr>
            <p:ph type="title"/>
          </p:nvPr>
        </p:nvSpPr>
        <p:spPr>
          <a:xfrm>
            <a:off x="407577" y="157308"/>
            <a:ext cx="11376146" cy="550615"/>
          </a:xfrm>
        </p:spPr>
        <p:txBody>
          <a:bodyPr/>
          <a:lstStyle/>
          <a:p>
            <a:r>
              <a:rPr lang="en-US" dirty="0"/>
              <a:t>Teacher Concerns</a:t>
            </a:r>
          </a:p>
        </p:txBody>
      </p:sp>
      <p:graphicFrame>
        <p:nvGraphicFramePr>
          <p:cNvPr id="8" name="Content Placeholder 7">
            <a:extLst>
              <a:ext uri="{FF2B5EF4-FFF2-40B4-BE49-F238E27FC236}">
                <a16:creationId xmlns:a16="http://schemas.microsoft.com/office/drawing/2014/main" id="{7310244D-EF0C-60FF-1D09-1968F60500A3}"/>
              </a:ext>
            </a:extLst>
          </p:cNvPr>
          <p:cNvGraphicFramePr>
            <a:graphicFrameLocks noGrp="1"/>
          </p:cNvGraphicFramePr>
          <p:nvPr>
            <p:ph idx="1"/>
            <p:extLst>
              <p:ext uri="{D42A27DB-BD31-4B8C-83A1-F6EECF244321}">
                <p14:modId xmlns:p14="http://schemas.microsoft.com/office/powerpoint/2010/main" val="3064013169"/>
              </p:ext>
            </p:extLst>
          </p:nvPr>
        </p:nvGraphicFramePr>
        <p:xfrm>
          <a:off x="407987" y="1631496"/>
          <a:ext cx="11376025" cy="370657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8DA24F1-E389-D972-952E-7EFA137B5381}"/>
              </a:ext>
            </a:extLst>
          </p:cNvPr>
          <p:cNvSpPr>
            <a:spLocks noGrp="1"/>
          </p:cNvSpPr>
          <p:nvPr>
            <p:ph type="sldNum" sz="quarter" idx="12"/>
          </p:nvPr>
        </p:nvSpPr>
        <p:spPr/>
        <p:txBody>
          <a:bodyPr/>
          <a:lstStyle/>
          <a:p>
            <a:fld id="{A20375E0-EDBF-3141-92D4-38A8AD37CDF6}" type="slidenum">
              <a:rPr lang="en-US" smtClean="0"/>
              <a:pPr/>
              <a:t>7</a:t>
            </a:fld>
            <a:endParaRPr lang="en-US" dirty="0"/>
          </a:p>
        </p:txBody>
      </p:sp>
      <p:sp>
        <p:nvSpPr>
          <p:cNvPr id="5" name="Text Placeholder 4">
            <a:extLst>
              <a:ext uri="{FF2B5EF4-FFF2-40B4-BE49-F238E27FC236}">
                <a16:creationId xmlns:a16="http://schemas.microsoft.com/office/drawing/2014/main" id="{1E4345A3-5A33-F720-AECF-6C7CF936AC17}"/>
              </a:ext>
            </a:extLst>
          </p:cNvPr>
          <p:cNvSpPr>
            <a:spLocks noGrp="1"/>
          </p:cNvSpPr>
          <p:nvPr>
            <p:ph type="body" sz="quarter" idx="13"/>
          </p:nvPr>
        </p:nvSpPr>
        <p:spPr>
          <a:xfrm>
            <a:off x="407987" y="621436"/>
            <a:ext cx="11375736" cy="900309"/>
          </a:xfrm>
        </p:spPr>
        <p:txBody>
          <a:bodyPr>
            <a:normAutofit fontScale="92500" lnSpcReduction="20000"/>
          </a:bodyPr>
          <a:lstStyle/>
          <a:p>
            <a:pPr>
              <a:lnSpc>
                <a:spcPct val="110000"/>
              </a:lnSpc>
            </a:pPr>
            <a:r>
              <a:rPr lang="en-US" dirty="0"/>
              <a:t>Teachers across the developmental spectrum agree climate change should be addressed in education. While Middle and High School teachers see more student concern, nearly half of elementary teachers say students raise the issue in class.</a:t>
            </a:r>
          </a:p>
        </p:txBody>
      </p:sp>
      <p:sp>
        <p:nvSpPr>
          <p:cNvPr id="12" name="TextBox 11">
            <a:extLst>
              <a:ext uri="{FF2B5EF4-FFF2-40B4-BE49-F238E27FC236}">
                <a16:creationId xmlns:a16="http://schemas.microsoft.com/office/drawing/2014/main" id="{857DD138-AC54-FEB9-079F-7F9449FD3DDA}"/>
              </a:ext>
            </a:extLst>
          </p:cNvPr>
          <p:cNvSpPr txBox="1"/>
          <p:nvPr/>
        </p:nvSpPr>
        <p:spPr>
          <a:xfrm>
            <a:off x="650457" y="5198155"/>
            <a:ext cx="3484616" cy="646331"/>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Climate change will have an enormous impact on students’ futures, and it is irresponsible not to address the problem and solutions in school</a:t>
            </a:r>
          </a:p>
        </p:txBody>
      </p:sp>
      <p:sp>
        <p:nvSpPr>
          <p:cNvPr id="16" name="TextBox 15">
            <a:extLst>
              <a:ext uri="{FF2B5EF4-FFF2-40B4-BE49-F238E27FC236}">
                <a16:creationId xmlns:a16="http://schemas.microsoft.com/office/drawing/2014/main" id="{06DA6450-88D5-2A7B-35B1-85EAFEC86EB9}"/>
              </a:ext>
            </a:extLst>
          </p:cNvPr>
          <p:cNvSpPr txBox="1"/>
          <p:nvPr/>
        </p:nvSpPr>
        <p:spPr>
          <a:xfrm>
            <a:off x="8521606" y="5198155"/>
            <a:ext cx="2554796" cy="461665"/>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Our students are worried or anxious about climate change</a:t>
            </a:r>
          </a:p>
        </p:txBody>
      </p:sp>
      <p:sp>
        <p:nvSpPr>
          <p:cNvPr id="18" name="TextBox 17">
            <a:extLst>
              <a:ext uri="{FF2B5EF4-FFF2-40B4-BE49-F238E27FC236}">
                <a16:creationId xmlns:a16="http://schemas.microsoft.com/office/drawing/2014/main" id="{92953E1C-5A87-10D4-1556-582162A0E683}"/>
              </a:ext>
            </a:extLst>
          </p:cNvPr>
          <p:cNvSpPr txBox="1"/>
          <p:nvPr/>
        </p:nvSpPr>
        <p:spPr>
          <a:xfrm>
            <a:off x="4823252" y="5198155"/>
            <a:ext cx="2753419" cy="461665"/>
          </a:xfrm>
          <a:prstGeom prst="rect">
            <a:avLst/>
          </a:prstGeom>
          <a:noFill/>
        </p:spPr>
        <p:txBody>
          <a:bodyPr wrap="square">
            <a:spAutoFit/>
          </a:bodyPr>
          <a:lstStyle/>
          <a:p>
            <a:pPr algn="ctr" fontAlgn="ctr"/>
            <a:r>
              <a:rPr lang="en-US" sz="1200" b="0" i="0" u="none" strike="noStrike" dirty="0">
                <a:solidFill>
                  <a:srgbClr val="000000"/>
                </a:solidFill>
                <a:effectLst/>
                <a:latin typeface="Arial" panose="020B0604020202020204" pitchFamily="34" charset="0"/>
              </a:rPr>
              <a:t>Our students have brought up climate change on their own in the classroom</a:t>
            </a:r>
          </a:p>
        </p:txBody>
      </p:sp>
      <p:sp>
        <p:nvSpPr>
          <p:cNvPr id="6" name="TextBox 5">
            <a:extLst>
              <a:ext uri="{FF2B5EF4-FFF2-40B4-BE49-F238E27FC236}">
                <a16:creationId xmlns:a16="http://schemas.microsoft.com/office/drawing/2014/main" id="{DBD32393-24FE-D39B-718F-59513DC30B75}"/>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grpSp>
        <p:nvGrpSpPr>
          <p:cNvPr id="25" name="Group 24">
            <a:extLst>
              <a:ext uri="{FF2B5EF4-FFF2-40B4-BE49-F238E27FC236}">
                <a16:creationId xmlns:a16="http://schemas.microsoft.com/office/drawing/2014/main" id="{7EB21176-C690-E27F-22F1-1A41DC04F992}"/>
              </a:ext>
            </a:extLst>
          </p:cNvPr>
          <p:cNvGrpSpPr/>
          <p:nvPr/>
        </p:nvGrpSpPr>
        <p:grpSpPr>
          <a:xfrm>
            <a:off x="5471243" y="6090235"/>
            <a:ext cx="1312516" cy="276999"/>
            <a:chOff x="7787802" y="1663974"/>
            <a:chExt cx="1312516" cy="276999"/>
          </a:xfrm>
        </p:grpSpPr>
        <p:sp>
          <p:nvSpPr>
            <p:cNvPr id="17" name="Rectangle 16">
              <a:extLst>
                <a:ext uri="{FF2B5EF4-FFF2-40B4-BE49-F238E27FC236}">
                  <a16:creationId xmlns:a16="http://schemas.microsoft.com/office/drawing/2014/main" id="{23722436-2D86-F9AA-CED4-D38F045BA3DC}"/>
                </a:ext>
              </a:extLst>
            </p:cNvPr>
            <p:cNvSpPr/>
            <p:nvPr/>
          </p:nvSpPr>
          <p:spPr>
            <a:xfrm>
              <a:off x="7787802" y="1765896"/>
              <a:ext cx="76200" cy="7315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90EC1AA-DDDC-4562-9402-5AEB8D2FC4B6}"/>
                </a:ext>
              </a:extLst>
            </p:cNvPr>
            <p:cNvSpPr txBox="1"/>
            <p:nvPr/>
          </p:nvSpPr>
          <p:spPr>
            <a:xfrm>
              <a:off x="7825902" y="1663974"/>
              <a:ext cx="389850" cy="276999"/>
            </a:xfrm>
            <a:prstGeom prst="rect">
              <a:avLst/>
            </a:prstGeom>
            <a:noFill/>
          </p:spPr>
          <p:txBody>
            <a:bodyPr wrap="none" rtlCol="0">
              <a:spAutoFit/>
            </a:bodyPr>
            <a:lstStyle/>
            <a:p>
              <a:r>
                <a:rPr lang="en-US" sz="1200" dirty="0"/>
                <a:t>ES</a:t>
              </a:r>
            </a:p>
          </p:txBody>
        </p:sp>
        <p:sp>
          <p:nvSpPr>
            <p:cNvPr id="21" name="Rectangle 20">
              <a:extLst>
                <a:ext uri="{FF2B5EF4-FFF2-40B4-BE49-F238E27FC236}">
                  <a16:creationId xmlns:a16="http://schemas.microsoft.com/office/drawing/2014/main" id="{0E7C12DC-140F-BE1A-DC70-D62C4D5FAB63}"/>
                </a:ext>
              </a:extLst>
            </p:cNvPr>
            <p:cNvSpPr/>
            <p:nvPr/>
          </p:nvSpPr>
          <p:spPr>
            <a:xfrm>
              <a:off x="8215752" y="1765896"/>
              <a:ext cx="76200" cy="73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6CE0C62-1A68-9CF2-79B8-8ADA60F6D8DA}"/>
                </a:ext>
              </a:extLst>
            </p:cNvPr>
            <p:cNvSpPr txBox="1"/>
            <p:nvPr/>
          </p:nvSpPr>
          <p:spPr>
            <a:xfrm>
              <a:off x="8253852" y="1663974"/>
              <a:ext cx="415498" cy="276999"/>
            </a:xfrm>
            <a:prstGeom prst="rect">
              <a:avLst/>
            </a:prstGeom>
            <a:noFill/>
          </p:spPr>
          <p:txBody>
            <a:bodyPr wrap="none" rtlCol="0">
              <a:spAutoFit/>
            </a:bodyPr>
            <a:lstStyle/>
            <a:p>
              <a:r>
                <a:rPr lang="en-US" sz="1200" dirty="0"/>
                <a:t>MS</a:t>
              </a:r>
            </a:p>
          </p:txBody>
        </p:sp>
        <p:sp>
          <p:nvSpPr>
            <p:cNvPr id="23" name="Rectangle 22">
              <a:extLst>
                <a:ext uri="{FF2B5EF4-FFF2-40B4-BE49-F238E27FC236}">
                  <a16:creationId xmlns:a16="http://schemas.microsoft.com/office/drawing/2014/main" id="{620EAAF0-D1CE-546C-92F7-A015F6610AAC}"/>
                </a:ext>
              </a:extLst>
            </p:cNvPr>
            <p:cNvSpPr/>
            <p:nvPr/>
          </p:nvSpPr>
          <p:spPr>
            <a:xfrm>
              <a:off x="8664352" y="1765896"/>
              <a:ext cx="76200" cy="731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0974863-87C2-EFEB-AB22-0B75F9AD0A80}"/>
                </a:ext>
              </a:extLst>
            </p:cNvPr>
            <p:cNvSpPr txBox="1"/>
            <p:nvPr/>
          </p:nvSpPr>
          <p:spPr>
            <a:xfrm>
              <a:off x="8702452" y="1663974"/>
              <a:ext cx="397866" cy="276999"/>
            </a:xfrm>
            <a:prstGeom prst="rect">
              <a:avLst/>
            </a:prstGeom>
            <a:noFill/>
          </p:spPr>
          <p:txBody>
            <a:bodyPr wrap="none" rtlCol="0">
              <a:spAutoFit/>
            </a:bodyPr>
            <a:lstStyle/>
            <a:p>
              <a:r>
                <a:rPr lang="en-US" sz="1200" dirty="0"/>
                <a:t>HS</a:t>
              </a:r>
            </a:p>
          </p:txBody>
        </p:sp>
      </p:grpSp>
      <p:sp>
        <p:nvSpPr>
          <p:cNvPr id="3" name="TextBox 1">
            <a:extLst>
              <a:ext uri="{FF2B5EF4-FFF2-40B4-BE49-F238E27FC236}">
                <a16:creationId xmlns:a16="http://schemas.microsoft.com/office/drawing/2014/main" id="{2C6CA193-D54A-A33E-5EB5-3FEDDF1CFC4B}"/>
              </a:ext>
            </a:extLst>
          </p:cNvPr>
          <p:cNvSpPr txBox="1"/>
          <p:nvPr/>
        </p:nvSpPr>
        <p:spPr>
          <a:xfrm>
            <a:off x="9368414" y="3023275"/>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53%</a:t>
            </a:r>
          </a:p>
        </p:txBody>
      </p:sp>
      <p:sp>
        <p:nvSpPr>
          <p:cNvPr id="7" name="TextBox 1">
            <a:extLst>
              <a:ext uri="{FF2B5EF4-FFF2-40B4-BE49-F238E27FC236}">
                <a16:creationId xmlns:a16="http://schemas.microsoft.com/office/drawing/2014/main" id="{C0CECF9C-5137-377D-F85B-23D1540531AF}"/>
              </a:ext>
            </a:extLst>
          </p:cNvPr>
          <p:cNvSpPr txBox="1"/>
          <p:nvPr/>
        </p:nvSpPr>
        <p:spPr>
          <a:xfrm>
            <a:off x="10589106" y="3081831"/>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51%</a:t>
            </a:r>
          </a:p>
        </p:txBody>
      </p:sp>
      <p:sp>
        <p:nvSpPr>
          <p:cNvPr id="9" name="TextBox 1">
            <a:extLst>
              <a:ext uri="{FF2B5EF4-FFF2-40B4-BE49-F238E27FC236}">
                <a16:creationId xmlns:a16="http://schemas.microsoft.com/office/drawing/2014/main" id="{A42A3BF5-9972-07AA-90EC-864A0E1675C0}"/>
              </a:ext>
            </a:extLst>
          </p:cNvPr>
          <p:cNvSpPr txBox="1"/>
          <p:nvPr/>
        </p:nvSpPr>
        <p:spPr>
          <a:xfrm>
            <a:off x="8075649" y="3599833"/>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6"/>
                </a:solidFill>
              </a:rPr>
              <a:t>36%</a:t>
            </a:r>
          </a:p>
        </p:txBody>
      </p:sp>
      <p:sp>
        <p:nvSpPr>
          <p:cNvPr id="11" name="TextBox 1">
            <a:extLst>
              <a:ext uri="{FF2B5EF4-FFF2-40B4-BE49-F238E27FC236}">
                <a16:creationId xmlns:a16="http://schemas.microsoft.com/office/drawing/2014/main" id="{72D87945-B311-5EEE-DF82-35655B58B431}"/>
              </a:ext>
            </a:extLst>
          </p:cNvPr>
          <p:cNvSpPr txBox="1"/>
          <p:nvPr/>
        </p:nvSpPr>
        <p:spPr>
          <a:xfrm>
            <a:off x="1994703" y="2293557"/>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74%</a:t>
            </a:r>
          </a:p>
        </p:txBody>
      </p:sp>
      <p:sp>
        <p:nvSpPr>
          <p:cNvPr id="13" name="TextBox 1">
            <a:extLst>
              <a:ext uri="{FF2B5EF4-FFF2-40B4-BE49-F238E27FC236}">
                <a16:creationId xmlns:a16="http://schemas.microsoft.com/office/drawing/2014/main" id="{B3881EEB-454B-1019-83B6-62DE4C47C09C}"/>
              </a:ext>
            </a:extLst>
          </p:cNvPr>
          <p:cNvSpPr txBox="1"/>
          <p:nvPr/>
        </p:nvSpPr>
        <p:spPr>
          <a:xfrm>
            <a:off x="3215395" y="2293557"/>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74%</a:t>
            </a:r>
          </a:p>
        </p:txBody>
      </p:sp>
      <p:sp>
        <p:nvSpPr>
          <p:cNvPr id="15" name="TextBox 1">
            <a:extLst>
              <a:ext uri="{FF2B5EF4-FFF2-40B4-BE49-F238E27FC236}">
                <a16:creationId xmlns:a16="http://schemas.microsoft.com/office/drawing/2014/main" id="{EB5EC128-1CB0-324B-3E1B-A482032F79BF}"/>
              </a:ext>
            </a:extLst>
          </p:cNvPr>
          <p:cNvSpPr txBox="1"/>
          <p:nvPr/>
        </p:nvSpPr>
        <p:spPr>
          <a:xfrm>
            <a:off x="701938" y="2343101"/>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73%</a:t>
            </a:r>
          </a:p>
        </p:txBody>
      </p:sp>
      <p:sp>
        <p:nvSpPr>
          <p:cNvPr id="26" name="TextBox 1">
            <a:extLst>
              <a:ext uri="{FF2B5EF4-FFF2-40B4-BE49-F238E27FC236}">
                <a16:creationId xmlns:a16="http://schemas.microsoft.com/office/drawing/2014/main" id="{4BDDB756-1C2C-6E86-F2B6-BC8CA2CB8A71}"/>
              </a:ext>
            </a:extLst>
          </p:cNvPr>
          <p:cNvSpPr txBox="1"/>
          <p:nvPr/>
        </p:nvSpPr>
        <p:spPr>
          <a:xfrm>
            <a:off x="5670299" y="2577337"/>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tx2"/>
                </a:solidFill>
              </a:rPr>
              <a:t>67%</a:t>
            </a:r>
          </a:p>
        </p:txBody>
      </p:sp>
      <p:sp>
        <p:nvSpPr>
          <p:cNvPr id="27" name="TextBox 1">
            <a:extLst>
              <a:ext uri="{FF2B5EF4-FFF2-40B4-BE49-F238E27FC236}">
                <a16:creationId xmlns:a16="http://schemas.microsoft.com/office/drawing/2014/main" id="{82A07567-2F01-F600-9DE6-9961F41D0F78}"/>
              </a:ext>
            </a:extLst>
          </p:cNvPr>
          <p:cNvSpPr txBox="1"/>
          <p:nvPr/>
        </p:nvSpPr>
        <p:spPr>
          <a:xfrm>
            <a:off x="6890991" y="2825077"/>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59%</a:t>
            </a:r>
          </a:p>
        </p:txBody>
      </p:sp>
      <p:sp>
        <p:nvSpPr>
          <p:cNvPr id="28" name="TextBox 1">
            <a:extLst>
              <a:ext uri="{FF2B5EF4-FFF2-40B4-BE49-F238E27FC236}">
                <a16:creationId xmlns:a16="http://schemas.microsoft.com/office/drawing/2014/main" id="{098D2770-185A-FB0A-41AF-1225A51757D1}"/>
              </a:ext>
            </a:extLst>
          </p:cNvPr>
          <p:cNvSpPr txBox="1"/>
          <p:nvPr/>
        </p:nvSpPr>
        <p:spPr>
          <a:xfrm>
            <a:off x="4382038" y="3176420"/>
            <a:ext cx="914405" cy="297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6"/>
                </a:solidFill>
              </a:rPr>
              <a:t>49%</a:t>
            </a:r>
          </a:p>
        </p:txBody>
      </p:sp>
    </p:spTree>
    <p:extLst>
      <p:ext uri="{BB962C8B-B14F-4D97-AF65-F5344CB8AC3E}">
        <p14:creationId xmlns:p14="http://schemas.microsoft.com/office/powerpoint/2010/main" val="147601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7100-6F7D-6EF0-E31A-2ABBEA6FD190}"/>
              </a:ext>
            </a:extLst>
          </p:cNvPr>
          <p:cNvSpPr>
            <a:spLocks noGrp="1"/>
          </p:cNvSpPr>
          <p:nvPr>
            <p:ph type="title"/>
          </p:nvPr>
        </p:nvSpPr>
        <p:spPr/>
        <p:txBody>
          <a:bodyPr/>
          <a:lstStyle/>
          <a:p>
            <a:r>
              <a:rPr lang="en-US" dirty="0"/>
              <a:t>Administrators Worry About Politics and Parents</a:t>
            </a:r>
          </a:p>
        </p:txBody>
      </p:sp>
      <p:graphicFrame>
        <p:nvGraphicFramePr>
          <p:cNvPr id="8" name="Content Placeholder 7">
            <a:extLst>
              <a:ext uri="{FF2B5EF4-FFF2-40B4-BE49-F238E27FC236}">
                <a16:creationId xmlns:a16="http://schemas.microsoft.com/office/drawing/2014/main" id="{7310244D-EF0C-60FF-1D09-1968F60500A3}"/>
              </a:ext>
            </a:extLst>
          </p:cNvPr>
          <p:cNvGraphicFramePr>
            <a:graphicFrameLocks noGrp="1"/>
          </p:cNvGraphicFramePr>
          <p:nvPr>
            <p:ph idx="1"/>
            <p:extLst>
              <p:ext uri="{D42A27DB-BD31-4B8C-83A1-F6EECF244321}">
                <p14:modId xmlns:p14="http://schemas.microsoft.com/office/powerpoint/2010/main" val="4176108927"/>
              </p:ext>
            </p:extLst>
          </p:nvPr>
        </p:nvGraphicFramePr>
        <p:xfrm>
          <a:off x="363717" y="1907525"/>
          <a:ext cx="11376025" cy="35038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8DA24F1-E389-D972-952E-7EFA137B5381}"/>
              </a:ext>
            </a:extLst>
          </p:cNvPr>
          <p:cNvSpPr>
            <a:spLocks noGrp="1"/>
          </p:cNvSpPr>
          <p:nvPr>
            <p:ph type="sldNum" sz="quarter" idx="12"/>
          </p:nvPr>
        </p:nvSpPr>
        <p:spPr/>
        <p:txBody>
          <a:bodyPr/>
          <a:lstStyle/>
          <a:p>
            <a:fld id="{A20375E0-EDBF-3141-92D4-38A8AD37CDF6}" type="slidenum">
              <a:rPr lang="en-US" smtClean="0"/>
              <a:pPr/>
              <a:t>8</a:t>
            </a:fld>
            <a:endParaRPr lang="en-US" dirty="0"/>
          </a:p>
        </p:txBody>
      </p:sp>
      <p:sp>
        <p:nvSpPr>
          <p:cNvPr id="5" name="Text Placeholder 4">
            <a:extLst>
              <a:ext uri="{FF2B5EF4-FFF2-40B4-BE49-F238E27FC236}">
                <a16:creationId xmlns:a16="http://schemas.microsoft.com/office/drawing/2014/main" id="{1E4345A3-5A33-F720-AECF-6C7CF936AC17}"/>
              </a:ext>
            </a:extLst>
          </p:cNvPr>
          <p:cNvSpPr>
            <a:spLocks noGrp="1"/>
          </p:cNvSpPr>
          <p:nvPr>
            <p:ph type="body" sz="quarter" idx="13"/>
          </p:nvPr>
        </p:nvSpPr>
        <p:spPr>
          <a:xfrm>
            <a:off x="422974" y="684928"/>
            <a:ext cx="11375736" cy="900309"/>
          </a:xfrm>
        </p:spPr>
        <p:txBody>
          <a:bodyPr>
            <a:normAutofit/>
          </a:bodyPr>
          <a:lstStyle/>
          <a:p>
            <a:r>
              <a:rPr lang="en-US" sz="1800" dirty="0"/>
              <a:t>Educators’ own political views correlate with their view on whether climate should be taught.</a:t>
            </a:r>
          </a:p>
        </p:txBody>
      </p:sp>
      <p:sp>
        <p:nvSpPr>
          <p:cNvPr id="10" name="TextBox 9">
            <a:extLst>
              <a:ext uri="{FF2B5EF4-FFF2-40B4-BE49-F238E27FC236}">
                <a16:creationId xmlns:a16="http://schemas.microsoft.com/office/drawing/2014/main" id="{7A387C29-1BE3-03C9-CE71-0699831735BA}"/>
              </a:ext>
            </a:extLst>
          </p:cNvPr>
          <p:cNvSpPr txBox="1"/>
          <p:nvPr/>
        </p:nvSpPr>
        <p:spPr>
          <a:xfrm>
            <a:off x="6918762" y="1651192"/>
            <a:ext cx="3945884" cy="523220"/>
          </a:xfrm>
          <a:prstGeom prst="rect">
            <a:avLst/>
          </a:prstGeom>
          <a:noFill/>
        </p:spPr>
        <p:txBody>
          <a:bodyPr wrap="square">
            <a:spAutoFit/>
          </a:bodyPr>
          <a:lstStyle/>
          <a:p>
            <a:pPr algn="ctr" fontAlgn="ctr"/>
            <a:r>
              <a:rPr lang="en-US" sz="1400" b="1" i="0" u="none" strike="noStrike" dirty="0">
                <a:solidFill>
                  <a:srgbClr val="000000"/>
                </a:solidFill>
                <a:effectLst/>
                <a:latin typeface="Arial" panose="020B0604020202020204" pitchFamily="34" charset="0"/>
              </a:rPr>
              <a:t>Climate change is a political issue that does not belong in the classroom</a:t>
            </a:r>
          </a:p>
        </p:txBody>
      </p:sp>
      <p:sp>
        <p:nvSpPr>
          <p:cNvPr id="14" name="TextBox 13">
            <a:extLst>
              <a:ext uri="{FF2B5EF4-FFF2-40B4-BE49-F238E27FC236}">
                <a16:creationId xmlns:a16="http://schemas.microsoft.com/office/drawing/2014/main" id="{D8FD98E8-5139-7E65-A263-7319DC1D9579}"/>
              </a:ext>
            </a:extLst>
          </p:cNvPr>
          <p:cNvSpPr txBox="1"/>
          <p:nvPr/>
        </p:nvSpPr>
        <p:spPr>
          <a:xfrm>
            <a:off x="1166649" y="1656263"/>
            <a:ext cx="3684626" cy="523220"/>
          </a:xfrm>
          <a:prstGeom prst="rect">
            <a:avLst/>
          </a:prstGeom>
          <a:noFill/>
        </p:spPr>
        <p:txBody>
          <a:bodyPr wrap="square">
            <a:spAutoFit/>
          </a:bodyPr>
          <a:lstStyle/>
          <a:p>
            <a:pPr algn="ctr" fontAlgn="ctr"/>
            <a:r>
              <a:rPr lang="en-US" sz="1400" b="1" i="0" u="none" strike="noStrike" dirty="0">
                <a:solidFill>
                  <a:srgbClr val="000000"/>
                </a:solidFill>
                <a:effectLst/>
                <a:latin typeface="Arial" panose="020B0604020202020204" pitchFamily="34" charset="0"/>
              </a:rPr>
              <a:t>I worry about parent complaints when it comes to teaching climate change</a:t>
            </a:r>
          </a:p>
        </p:txBody>
      </p:sp>
      <p:sp>
        <p:nvSpPr>
          <p:cNvPr id="6" name="TextBox 5">
            <a:extLst>
              <a:ext uri="{FF2B5EF4-FFF2-40B4-BE49-F238E27FC236}">
                <a16:creationId xmlns:a16="http://schemas.microsoft.com/office/drawing/2014/main" id="{DBD32393-24FE-D39B-718F-59513DC30B75}"/>
              </a:ext>
            </a:extLst>
          </p:cNvPr>
          <p:cNvSpPr txBox="1"/>
          <p:nvPr/>
        </p:nvSpPr>
        <p:spPr>
          <a:xfrm>
            <a:off x="7436819" y="6516161"/>
            <a:ext cx="2909771" cy="338554"/>
          </a:xfrm>
          <a:prstGeom prst="rect">
            <a:avLst/>
          </a:prstGeom>
          <a:noFill/>
        </p:spPr>
        <p:txBody>
          <a:bodyPr wrap="none" rtlCol="0">
            <a:spAutoFit/>
          </a:bodyPr>
          <a:lstStyle/>
          <a:p>
            <a:r>
              <a:rPr lang="en-US" sz="800" dirty="0">
                <a:solidFill>
                  <a:schemeClr val="accent6"/>
                </a:solidFill>
              </a:rPr>
              <a:t>Red</a:t>
            </a:r>
            <a:r>
              <a:rPr lang="en-US" sz="800" dirty="0"/>
              <a:t>=statistically significantly lower than comparison group</a:t>
            </a:r>
          </a:p>
          <a:p>
            <a:r>
              <a:rPr lang="en-US" sz="800" dirty="0">
                <a:solidFill>
                  <a:schemeClr val="tx2"/>
                </a:solidFill>
              </a:rPr>
              <a:t>Blue</a:t>
            </a:r>
            <a:r>
              <a:rPr lang="en-US" sz="800" dirty="0"/>
              <a:t>=statistically significantly higher than comparison group</a:t>
            </a:r>
          </a:p>
        </p:txBody>
      </p:sp>
      <p:graphicFrame>
        <p:nvGraphicFramePr>
          <p:cNvPr id="3" name="Table 4">
            <a:extLst>
              <a:ext uri="{FF2B5EF4-FFF2-40B4-BE49-F238E27FC236}">
                <a16:creationId xmlns:a16="http://schemas.microsoft.com/office/drawing/2014/main" id="{DDC2421F-1932-86BF-922A-4AA32BC4873C}"/>
              </a:ext>
            </a:extLst>
          </p:cNvPr>
          <p:cNvGraphicFramePr>
            <a:graphicFrameLocks noGrp="1"/>
          </p:cNvGraphicFramePr>
          <p:nvPr>
            <p:extLst>
              <p:ext uri="{D42A27DB-BD31-4B8C-83A1-F6EECF244321}">
                <p14:modId xmlns:p14="http://schemas.microsoft.com/office/powerpoint/2010/main" val="2699780635"/>
              </p:ext>
            </p:extLst>
          </p:nvPr>
        </p:nvGraphicFramePr>
        <p:xfrm>
          <a:off x="4055816" y="5273283"/>
          <a:ext cx="1212783" cy="640784"/>
        </p:xfrm>
        <a:graphic>
          <a:graphicData uri="http://schemas.openxmlformats.org/drawingml/2006/table">
            <a:tbl>
              <a:tblPr firstRow="1" bandRow="1">
                <a:tableStyleId>{5C22544A-7EE6-4342-B048-85BDC9FD1C3A}</a:tableStyleId>
              </a:tblPr>
              <a:tblGrid>
                <a:gridCol w="404261">
                  <a:extLst>
                    <a:ext uri="{9D8B030D-6E8A-4147-A177-3AD203B41FA5}">
                      <a16:colId xmlns:a16="http://schemas.microsoft.com/office/drawing/2014/main" val="611229152"/>
                    </a:ext>
                  </a:extLst>
                </a:gridCol>
                <a:gridCol w="404261">
                  <a:extLst>
                    <a:ext uri="{9D8B030D-6E8A-4147-A177-3AD203B41FA5}">
                      <a16:colId xmlns:a16="http://schemas.microsoft.com/office/drawing/2014/main" val="2813393821"/>
                    </a:ext>
                  </a:extLst>
                </a:gridCol>
                <a:gridCol w="404261">
                  <a:extLst>
                    <a:ext uri="{9D8B030D-6E8A-4147-A177-3AD203B41FA5}">
                      <a16:colId xmlns:a16="http://schemas.microsoft.com/office/drawing/2014/main" val="2662726302"/>
                    </a:ext>
                  </a:extLst>
                </a:gridCol>
              </a:tblGrid>
              <a:tr h="351598">
                <a:tc>
                  <a:txBody>
                    <a:bodyPr/>
                    <a:lstStyle/>
                    <a:p>
                      <a:pPr algn="ctr" fontAlgn="ctr"/>
                      <a:r>
                        <a:rPr lang="en-US" sz="1100" b="0" i="0" u="none" strike="noStrike" dirty="0">
                          <a:solidFill>
                            <a:srgbClr val="000000"/>
                          </a:solidFill>
                          <a:effectLst/>
                          <a:latin typeface="Arial" panose="020B0604020202020204" pitchFamily="34" charset="0"/>
                        </a:rPr>
                        <a:t>Lib</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Mod</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Con</a:t>
                      </a:r>
                    </a:p>
                  </a:txBody>
                  <a:tcPr marL="9525" marR="9525" marT="9525" marB="0" anchor="ctr">
                    <a:noFill/>
                  </a:tcPr>
                </a:tc>
                <a:extLst>
                  <a:ext uri="{0D108BD9-81ED-4DB2-BD59-A6C34878D82A}">
                    <a16:rowId xmlns:a16="http://schemas.microsoft.com/office/drawing/2014/main" val="3579380916"/>
                  </a:ext>
                </a:extLst>
              </a:tr>
              <a:tr h="289186">
                <a:tc>
                  <a:txBody>
                    <a:bodyPr/>
                    <a:lstStyle/>
                    <a:p>
                      <a:pPr algn="ctr" fontAlgn="b"/>
                      <a:r>
                        <a:rPr lang="en-US" sz="1100" b="0" i="0" u="none" strike="noStrike" dirty="0">
                          <a:solidFill>
                            <a:srgbClr val="000000"/>
                          </a:solidFill>
                          <a:effectLst/>
                          <a:latin typeface="Arial" panose="020B0604020202020204" pitchFamily="34" charset="0"/>
                        </a:rPr>
                        <a:t>66%</a:t>
                      </a:r>
                    </a:p>
                  </a:txBody>
                  <a:tcPr marL="9525" marR="9525" marT="9525" marB="0" anchor="ctr">
                    <a:noFill/>
                  </a:tcPr>
                </a:tc>
                <a:tc>
                  <a:txBody>
                    <a:bodyPr/>
                    <a:lstStyle/>
                    <a:p>
                      <a:pPr algn="ctr" fontAlgn="b"/>
                      <a:r>
                        <a:rPr lang="en-US" sz="1100" b="0" i="0" u="none" strike="noStrike" dirty="0">
                          <a:solidFill>
                            <a:srgbClr val="000000"/>
                          </a:solidFill>
                          <a:effectLst/>
                          <a:latin typeface="Arial" panose="020B0604020202020204" pitchFamily="34" charset="0"/>
                        </a:rPr>
                        <a:t>64%</a:t>
                      </a:r>
                    </a:p>
                  </a:txBody>
                  <a:tcPr marL="9525" marR="9525" marT="9525" marB="0" anchor="ctr">
                    <a:noFill/>
                  </a:tcPr>
                </a:tc>
                <a:tc>
                  <a:txBody>
                    <a:bodyPr/>
                    <a:lstStyle/>
                    <a:p>
                      <a:pPr algn="ctr" fontAlgn="b"/>
                      <a:r>
                        <a:rPr lang="en-US" sz="1100" b="0" i="0" u="none" strike="noStrike" dirty="0">
                          <a:solidFill>
                            <a:schemeClr val="tx1"/>
                          </a:solidFill>
                          <a:effectLst/>
                          <a:latin typeface="Arial" panose="020B0604020202020204" pitchFamily="34" charset="0"/>
                        </a:rPr>
                        <a:t>64%</a:t>
                      </a:r>
                    </a:p>
                  </a:txBody>
                  <a:tcPr marL="9525" marR="9525" marT="9525" marB="0" anchor="ctr">
                    <a:noFill/>
                  </a:tcPr>
                </a:tc>
                <a:extLst>
                  <a:ext uri="{0D108BD9-81ED-4DB2-BD59-A6C34878D82A}">
                    <a16:rowId xmlns:a16="http://schemas.microsoft.com/office/drawing/2014/main" val="1213672807"/>
                  </a:ext>
                </a:extLst>
              </a:tr>
            </a:tbl>
          </a:graphicData>
        </a:graphic>
      </p:graphicFrame>
      <p:graphicFrame>
        <p:nvGraphicFramePr>
          <p:cNvPr id="7" name="Table 4">
            <a:extLst>
              <a:ext uri="{FF2B5EF4-FFF2-40B4-BE49-F238E27FC236}">
                <a16:creationId xmlns:a16="http://schemas.microsoft.com/office/drawing/2014/main" id="{89294C5A-B998-5488-B69D-0BA52AD4228C}"/>
              </a:ext>
            </a:extLst>
          </p:cNvPr>
          <p:cNvGraphicFramePr>
            <a:graphicFrameLocks noGrp="1"/>
          </p:cNvGraphicFramePr>
          <p:nvPr>
            <p:extLst>
              <p:ext uri="{D42A27DB-BD31-4B8C-83A1-F6EECF244321}">
                <p14:modId xmlns:p14="http://schemas.microsoft.com/office/powerpoint/2010/main" val="177597446"/>
              </p:ext>
            </p:extLst>
          </p:nvPr>
        </p:nvGraphicFramePr>
        <p:xfrm>
          <a:off x="9670335" y="5273283"/>
          <a:ext cx="1031052" cy="630963"/>
        </p:xfrm>
        <a:graphic>
          <a:graphicData uri="http://schemas.openxmlformats.org/drawingml/2006/table">
            <a:tbl>
              <a:tblPr firstRow="1" bandRow="1">
                <a:tableStyleId>{5C22544A-7EE6-4342-B048-85BDC9FD1C3A}</a:tableStyleId>
              </a:tblPr>
              <a:tblGrid>
                <a:gridCol w="315531">
                  <a:extLst>
                    <a:ext uri="{9D8B030D-6E8A-4147-A177-3AD203B41FA5}">
                      <a16:colId xmlns:a16="http://schemas.microsoft.com/office/drawing/2014/main" val="611229152"/>
                    </a:ext>
                  </a:extLst>
                </a:gridCol>
                <a:gridCol w="399990">
                  <a:extLst>
                    <a:ext uri="{9D8B030D-6E8A-4147-A177-3AD203B41FA5}">
                      <a16:colId xmlns:a16="http://schemas.microsoft.com/office/drawing/2014/main" val="2813393821"/>
                    </a:ext>
                  </a:extLst>
                </a:gridCol>
                <a:gridCol w="315531">
                  <a:extLst>
                    <a:ext uri="{9D8B030D-6E8A-4147-A177-3AD203B41FA5}">
                      <a16:colId xmlns:a16="http://schemas.microsoft.com/office/drawing/2014/main" val="2662726302"/>
                    </a:ext>
                  </a:extLst>
                </a:gridCol>
              </a:tblGrid>
              <a:tr h="351598">
                <a:tc>
                  <a:txBody>
                    <a:bodyPr/>
                    <a:lstStyle/>
                    <a:p>
                      <a:pPr algn="ctr" fontAlgn="ctr"/>
                      <a:r>
                        <a:rPr lang="en-US" sz="1100" b="0" i="0" u="none" strike="noStrike" dirty="0">
                          <a:solidFill>
                            <a:srgbClr val="000000"/>
                          </a:solidFill>
                          <a:effectLst/>
                          <a:latin typeface="Arial" panose="020B0604020202020204" pitchFamily="34" charset="0"/>
                        </a:rPr>
                        <a:t>Lib</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Mod</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Con</a:t>
                      </a:r>
                    </a:p>
                  </a:txBody>
                  <a:tcPr marL="9525" marR="9525" marT="9525" marB="0" anchor="ctr">
                    <a:noFill/>
                  </a:tcPr>
                </a:tc>
                <a:extLst>
                  <a:ext uri="{0D108BD9-81ED-4DB2-BD59-A6C34878D82A}">
                    <a16:rowId xmlns:a16="http://schemas.microsoft.com/office/drawing/2014/main" val="3579380916"/>
                  </a:ext>
                </a:extLst>
              </a:tr>
              <a:tr h="279365">
                <a:tc>
                  <a:txBody>
                    <a:bodyPr/>
                    <a:lstStyle/>
                    <a:p>
                      <a:pPr algn="ctr" fontAlgn="b"/>
                      <a:r>
                        <a:rPr lang="en-US" sz="1100" b="1" i="0" u="none" strike="noStrike" kern="1200" dirty="0">
                          <a:solidFill>
                            <a:schemeClr val="accent6"/>
                          </a:solidFill>
                          <a:effectLst/>
                          <a:latin typeface="Arial" panose="020B0604020202020204" pitchFamily="34" charset="0"/>
                          <a:ea typeface="+mn-ea"/>
                          <a:cs typeface="+mn-cs"/>
                        </a:rPr>
                        <a:t>49</a:t>
                      </a:r>
                      <a:r>
                        <a:rPr lang="en-US" sz="1100" b="1" i="0" u="none" strike="noStrike" dirty="0">
                          <a:solidFill>
                            <a:schemeClr val="accent6"/>
                          </a:solidFill>
                          <a:effectLst/>
                          <a:latin typeface="Arial" panose="020B0604020202020204" pitchFamily="34" charset="0"/>
                        </a:rPr>
                        <a:t>%</a:t>
                      </a:r>
                    </a:p>
                  </a:txBody>
                  <a:tcPr marL="9525" marR="9525" marT="9525" marB="0" anchor="ctr">
                    <a:noFill/>
                  </a:tcPr>
                </a:tc>
                <a:tc>
                  <a:txBody>
                    <a:bodyPr/>
                    <a:lstStyle/>
                    <a:p>
                      <a:pPr algn="ctr" fontAlgn="b"/>
                      <a:r>
                        <a:rPr lang="en-US" sz="1100" b="0" i="0" u="none" strike="noStrike" dirty="0">
                          <a:solidFill>
                            <a:srgbClr val="000000"/>
                          </a:solidFill>
                          <a:effectLst/>
                          <a:latin typeface="Arial" panose="020B0604020202020204" pitchFamily="34" charset="0"/>
                        </a:rPr>
                        <a:t>57%</a:t>
                      </a:r>
                    </a:p>
                  </a:txBody>
                  <a:tcPr marL="9525" marR="9525" marT="9525" marB="0" anchor="ctr">
                    <a:noFill/>
                  </a:tcPr>
                </a:tc>
                <a:tc>
                  <a:txBody>
                    <a:bodyPr/>
                    <a:lstStyle/>
                    <a:p>
                      <a:pPr algn="ctr" fontAlgn="b"/>
                      <a:r>
                        <a:rPr lang="en-US" sz="1100" b="1" i="0" u="none" strike="noStrike" dirty="0">
                          <a:solidFill>
                            <a:schemeClr val="tx2"/>
                          </a:solidFill>
                          <a:effectLst/>
                          <a:latin typeface="Arial" panose="020B0604020202020204" pitchFamily="34" charset="0"/>
                        </a:rPr>
                        <a:t>75%</a:t>
                      </a:r>
                    </a:p>
                  </a:txBody>
                  <a:tcPr marL="9525" marR="9525" marT="9525" marB="0" anchor="ctr">
                    <a:noFill/>
                  </a:tcPr>
                </a:tc>
                <a:extLst>
                  <a:ext uri="{0D108BD9-81ED-4DB2-BD59-A6C34878D82A}">
                    <a16:rowId xmlns:a16="http://schemas.microsoft.com/office/drawing/2014/main" val="1213672807"/>
                  </a:ext>
                </a:extLst>
              </a:tr>
            </a:tbl>
          </a:graphicData>
        </a:graphic>
      </p:graphicFrame>
      <p:graphicFrame>
        <p:nvGraphicFramePr>
          <p:cNvPr id="12" name="Table 4">
            <a:extLst>
              <a:ext uri="{FF2B5EF4-FFF2-40B4-BE49-F238E27FC236}">
                <a16:creationId xmlns:a16="http://schemas.microsoft.com/office/drawing/2014/main" id="{033720B7-0EA5-B799-24EA-C99F91127476}"/>
              </a:ext>
            </a:extLst>
          </p:cNvPr>
          <p:cNvGraphicFramePr>
            <a:graphicFrameLocks noGrp="1"/>
          </p:cNvGraphicFramePr>
          <p:nvPr>
            <p:extLst>
              <p:ext uri="{D42A27DB-BD31-4B8C-83A1-F6EECF244321}">
                <p14:modId xmlns:p14="http://schemas.microsoft.com/office/powerpoint/2010/main" val="999069971"/>
              </p:ext>
            </p:extLst>
          </p:nvPr>
        </p:nvGraphicFramePr>
        <p:xfrm>
          <a:off x="6863076" y="5273283"/>
          <a:ext cx="1212783" cy="640784"/>
        </p:xfrm>
        <a:graphic>
          <a:graphicData uri="http://schemas.openxmlformats.org/drawingml/2006/table">
            <a:tbl>
              <a:tblPr firstRow="1" bandRow="1">
                <a:tableStyleId>{5C22544A-7EE6-4342-B048-85BDC9FD1C3A}</a:tableStyleId>
              </a:tblPr>
              <a:tblGrid>
                <a:gridCol w="404261">
                  <a:extLst>
                    <a:ext uri="{9D8B030D-6E8A-4147-A177-3AD203B41FA5}">
                      <a16:colId xmlns:a16="http://schemas.microsoft.com/office/drawing/2014/main" val="611229152"/>
                    </a:ext>
                  </a:extLst>
                </a:gridCol>
                <a:gridCol w="404261">
                  <a:extLst>
                    <a:ext uri="{9D8B030D-6E8A-4147-A177-3AD203B41FA5}">
                      <a16:colId xmlns:a16="http://schemas.microsoft.com/office/drawing/2014/main" val="2813393821"/>
                    </a:ext>
                  </a:extLst>
                </a:gridCol>
                <a:gridCol w="404261">
                  <a:extLst>
                    <a:ext uri="{9D8B030D-6E8A-4147-A177-3AD203B41FA5}">
                      <a16:colId xmlns:a16="http://schemas.microsoft.com/office/drawing/2014/main" val="2662726302"/>
                    </a:ext>
                  </a:extLst>
                </a:gridCol>
              </a:tblGrid>
              <a:tr h="351598">
                <a:tc>
                  <a:txBody>
                    <a:bodyPr/>
                    <a:lstStyle/>
                    <a:p>
                      <a:pPr algn="ctr" fontAlgn="ctr"/>
                      <a:r>
                        <a:rPr lang="en-US" sz="1100" b="0" i="0" u="none" strike="noStrike" dirty="0">
                          <a:solidFill>
                            <a:srgbClr val="000000"/>
                          </a:solidFill>
                          <a:effectLst/>
                          <a:latin typeface="Arial" panose="020B0604020202020204" pitchFamily="34" charset="0"/>
                        </a:rPr>
                        <a:t>Lib</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Mod</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Con</a:t>
                      </a:r>
                    </a:p>
                  </a:txBody>
                  <a:tcPr marL="9525" marR="9525" marT="9525" marB="0" anchor="ctr">
                    <a:noFill/>
                  </a:tcPr>
                </a:tc>
                <a:extLst>
                  <a:ext uri="{0D108BD9-81ED-4DB2-BD59-A6C34878D82A}">
                    <a16:rowId xmlns:a16="http://schemas.microsoft.com/office/drawing/2014/main" val="3579380916"/>
                  </a:ext>
                </a:extLst>
              </a:tr>
              <a:tr h="289186">
                <a:tc>
                  <a:txBody>
                    <a:bodyPr/>
                    <a:lstStyle/>
                    <a:p>
                      <a:pPr algn="ctr" fontAlgn="b"/>
                      <a:r>
                        <a:rPr lang="en-US" sz="1100" b="1" i="0" u="none" strike="noStrike" dirty="0">
                          <a:solidFill>
                            <a:schemeClr val="accent6"/>
                          </a:solidFill>
                          <a:effectLst/>
                          <a:latin typeface="Arial" panose="020B0604020202020204" pitchFamily="34" charset="0"/>
                        </a:rPr>
                        <a:t>20%</a:t>
                      </a:r>
                    </a:p>
                  </a:txBody>
                  <a:tcPr marL="9525" marR="9525" marT="9525" marB="0" anchor="ctr">
                    <a:noFill/>
                  </a:tcPr>
                </a:tc>
                <a:tc>
                  <a:txBody>
                    <a:bodyPr/>
                    <a:lstStyle/>
                    <a:p>
                      <a:pPr algn="ctr" fontAlgn="b"/>
                      <a:r>
                        <a:rPr lang="en-US" sz="1100" b="1" i="0" u="none" strike="noStrike" dirty="0">
                          <a:solidFill>
                            <a:schemeClr val="accent6"/>
                          </a:solidFill>
                          <a:effectLst/>
                          <a:latin typeface="Arial" panose="020B0604020202020204" pitchFamily="34" charset="0"/>
                        </a:rPr>
                        <a:t>26%</a:t>
                      </a:r>
                    </a:p>
                  </a:txBody>
                  <a:tcPr marL="9525" marR="9525" marT="9525" marB="0" anchor="ctr">
                    <a:noFill/>
                  </a:tcPr>
                </a:tc>
                <a:tc>
                  <a:txBody>
                    <a:bodyPr/>
                    <a:lstStyle/>
                    <a:p>
                      <a:pPr algn="ctr" fontAlgn="b"/>
                      <a:r>
                        <a:rPr lang="en-US" sz="1100" b="1" i="0" u="none" strike="noStrike" dirty="0">
                          <a:solidFill>
                            <a:schemeClr val="tx2"/>
                          </a:solidFill>
                          <a:effectLst/>
                          <a:latin typeface="Arial" panose="020B0604020202020204" pitchFamily="34" charset="0"/>
                        </a:rPr>
                        <a:t>57%</a:t>
                      </a:r>
                    </a:p>
                  </a:txBody>
                  <a:tcPr marL="9525" marR="9525" marT="9525" marB="0" anchor="ctr">
                    <a:noFill/>
                  </a:tcPr>
                </a:tc>
                <a:extLst>
                  <a:ext uri="{0D108BD9-81ED-4DB2-BD59-A6C34878D82A}">
                    <a16:rowId xmlns:a16="http://schemas.microsoft.com/office/drawing/2014/main" val="1213672807"/>
                  </a:ext>
                </a:extLst>
              </a:tr>
            </a:tbl>
          </a:graphicData>
        </a:graphic>
      </p:graphicFrame>
      <p:graphicFrame>
        <p:nvGraphicFramePr>
          <p:cNvPr id="13" name="Table 4">
            <a:extLst>
              <a:ext uri="{FF2B5EF4-FFF2-40B4-BE49-F238E27FC236}">
                <a16:creationId xmlns:a16="http://schemas.microsoft.com/office/drawing/2014/main" id="{F8AFD4F2-F171-7DD4-4079-DDD260C94371}"/>
              </a:ext>
            </a:extLst>
          </p:cNvPr>
          <p:cNvGraphicFramePr>
            <a:graphicFrameLocks noGrp="1"/>
          </p:cNvGraphicFramePr>
          <p:nvPr>
            <p:extLst>
              <p:ext uri="{D42A27DB-BD31-4B8C-83A1-F6EECF244321}">
                <p14:modId xmlns:p14="http://schemas.microsoft.com/office/powerpoint/2010/main" val="346173857"/>
              </p:ext>
            </p:extLst>
          </p:nvPr>
        </p:nvGraphicFramePr>
        <p:xfrm>
          <a:off x="1248556" y="5273283"/>
          <a:ext cx="1212783" cy="640784"/>
        </p:xfrm>
        <a:graphic>
          <a:graphicData uri="http://schemas.openxmlformats.org/drawingml/2006/table">
            <a:tbl>
              <a:tblPr firstRow="1" bandRow="1">
                <a:tableStyleId>{5C22544A-7EE6-4342-B048-85BDC9FD1C3A}</a:tableStyleId>
              </a:tblPr>
              <a:tblGrid>
                <a:gridCol w="404261">
                  <a:extLst>
                    <a:ext uri="{9D8B030D-6E8A-4147-A177-3AD203B41FA5}">
                      <a16:colId xmlns:a16="http://schemas.microsoft.com/office/drawing/2014/main" val="611229152"/>
                    </a:ext>
                  </a:extLst>
                </a:gridCol>
                <a:gridCol w="404261">
                  <a:extLst>
                    <a:ext uri="{9D8B030D-6E8A-4147-A177-3AD203B41FA5}">
                      <a16:colId xmlns:a16="http://schemas.microsoft.com/office/drawing/2014/main" val="2813393821"/>
                    </a:ext>
                  </a:extLst>
                </a:gridCol>
                <a:gridCol w="404261">
                  <a:extLst>
                    <a:ext uri="{9D8B030D-6E8A-4147-A177-3AD203B41FA5}">
                      <a16:colId xmlns:a16="http://schemas.microsoft.com/office/drawing/2014/main" val="2662726302"/>
                    </a:ext>
                  </a:extLst>
                </a:gridCol>
              </a:tblGrid>
              <a:tr h="351598">
                <a:tc>
                  <a:txBody>
                    <a:bodyPr/>
                    <a:lstStyle/>
                    <a:p>
                      <a:pPr algn="ctr" fontAlgn="ctr"/>
                      <a:r>
                        <a:rPr lang="en-US" sz="1100" b="0" i="0" u="none" strike="noStrike" dirty="0">
                          <a:solidFill>
                            <a:srgbClr val="000000"/>
                          </a:solidFill>
                          <a:effectLst/>
                          <a:latin typeface="Arial" panose="020B0604020202020204" pitchFamily="34" charset="0"/>
                        </a:rPr>
                        <a:t>Lib</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Mod</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rPr>
                        <a:t>Con</a:t>
                      </a:r>
                    </a:p>
                  </a:txBody>
                  <a:tcPr marL="9525" marR="9525" marT="9525" marB="0" anchor="ctr">
                    <a:noFill/>
                  </a:tcPr>
                </a:tc>
                <a:extLst>
                  <a:ext uri="{0D108BD9-81ED-4DB2-BD59-A6C34878D82A}">
                    <a16:rowId xmlns:a16="http://schemas.microsoft.com/office/drawing/2014/main" val="3579380916"/>
                  </a:ext>
                </a:extLst>
              </a:tr>
              <a:tr h="289186">
                <a:tc>
                  <a:txBody>
                    <a:bodyPr/>
                    <a:lstStyle/>
                    <a:p>
                      <a:pPr algn="ctr" fontAlgn="b"/>
                      <a:r>
                        <a:rPr lang="en-US" sz="1100" b="1" i="0" u="none" strike="noStrike" dirty="0">
                          <a:solidFill>
                            <a:schemeClr val="tx2"/>
                          </a:solidFill>
                          <a:effectLst/>
                          <a:latin typeface="Arial" panose="020B0604020202020204" pitchFamily="34" charset="0"/>
                        </a:rPr>
                        <a:t>53%</a:t>
                      </a:r>
                    </a:p>
                  </a:txBody>
                  <a:tcPr marL="9525" marR="9525" marT="9525" marB="0" anchor="ctr">
                    <a:noFill/>
                  </a:tcPr>
                </a:tc>
                <a:tc>
                  <a:txBody>
                    <a:bodyPr/>
                    <a:lstStyle/>
                    <a:p>
                      <a:pPr algn="ctr" fontAlgn="b"/>
                      <a:r>
                        <a:rPr lang="en-US" sz="1100" b="1" i="0" u="none" strike="noStrike" dirty="0">
                          <a:solidFill>
                            <a:schemeClr val="accent6"/>
                          </a:solidFill>
                          <a:effectLst/>
                          <a:latin typeface="Arial" panose="020B0604020202020204" pitchFamily="34" charset="0"/>
                        </a:rPr>
                        <a:t>42%</a:t>
                      </a:r>
                    </a:p>
                  </a:txBody>
                  <a:tcPr marL="9525" marR="9525" marT="9525" marB="0" anchor="ctr">
                    <a:noFill/>
                  </a:tcPr>
                </a:tc>
                <a:tc>
                  <a:txBody>
                    <a:bodyPr/>
                    <a:lstStyle/>
                    <a:p>
                      <a:pPr algn="ctr" fontAlgn="b"/>
                      <a:r>
                        <a:rPr lang="en-US" sz="1100" b="0" i="0" u="none" strike="noStrike" dirty="0">
                          <a:solidFill>
                            <a:schemeClr val="tx1"/>
                          </a:solidFill>
                          <a:effectLst/>
                          <a:latin typeface="Arial" panose="020B0604020202020204" pitchFamily="34" charset="0"/>
                        </a:rPr>
                        <a:t>50%</a:t>
                      </a:r>
                    </a:p>
                  </a:txBody>
                  <a:tcPr marL="9525" marR="9525" marT="9525" marB="0" anchor="ctr">
                    <a:noFill/>
                  </a:tcPr>
                </a:tc>
                <a:extLst>
                  <a:ext uri="{0D108BD9-81ED-4DB2-BD59-A6C34878D82A}">
                    <a16:rowId xmlns:a16="http://schemas.microsoft.com/office/drawing/2014/main" val="1213672807"/>
                  </a:ext>
                </a:extLst>
              </a:tr>
            </a:tbl>
          </a:graphicData>
        </a:graphic>
      </p:graphicFrame>
      <p:pic>
        <p:nvPicPr>
          <p:cNvPr id="9" name="Picture 8">
            <a:extLst>
              <a:ext uri="{FF2B5EF4-FFF2-40B4-BE49-F238E27FC236}">
                <a16:creationId xmlns:a16="http://schemas.microsoft.com/office/drawing/2014/main" id="{168C849B-CF92-BF2D-D164-43B24239E0A2}"/>
              </a:ext>
            </a:extLst>
          </p:cNvPr>
          <p:cNvPicPr>
            <a:picLocks noChangeAspect="1"/>
          </p:cNvPicPr>
          <p:nvPr/>
        </p:nvPicPr>
        <p:blipFill>
          <a:blip r:embed="rId4"/>
          <a:stretch>
            <a:fillRect/>
          </a:stretch>
        </p:blipFill>
        <p:spPr>
          <a:xfrm>
            <a:off x="5287488" y="6045977"/>
            <a:ext cx="1617023" cy="242554"/>
          </a:xfrm>
          <a:prstGeom prst="rect">
            <a:avLst/>
          </a:prstGeom>
        </p:spPr>
      </p:pic>
    </p:spTree>
    <p:extLst>
      <p:ext uri="{BB962C8B-B14F-4D97-AF65-F5344CB8AC3E}">
        <p14:creationId xmlns:p14="http://schemas.microsoft.com/office/powerpoint/2010/main" val="38078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CF11-FA84-4700-FE24-0912B89A56AA}"/>
              </a:ext>
            </a:extLst>
          </p:cNvPr>
          <p:cNvSpPr>
            <a:spLocks noGrp="1"/>
          </p:cNvSpPr>
          <p:nvPr>
            <p:ph type="title"/>
          </p:nvPr>
        </p:nvSpPr>
        <p:spPr>
          <a:xfrm>
            <a:off x="407927" y="238539"/>
            <a:ext cx="11376146" cy="550615"/>
          </a:xfrm>
        </p:spPr>
        <p:txBody>
          <a:bodyPr/>
          <a:lstStyle/>
          <a:p>
            <a:r>
              <a:rPr lang="en-US" dirty="0"/>
              <a:t>Educators Are Unclear on Parental Views</a:t>
            </a:r>
          </a:p>
        </p:txBody>
      </p:sp>
      <p:sp>
        <p:nvSpPr>
          <p:cNvPr id="3" name="Slide Number Placeholder 2">
            <a:extLst>
              <a:ext uri="{FF2B5EF4-FFF2-40B4-BE49-F238E27FC236}">
                <a16:creationId xmlns:a16="http://schemas.microsoft.com/office/drawing/2014/main" id="{0954C71F-ECD7-6A35-4387-1947914588B5}"/>
              </a:ext>
            </a:extLst>
          </p:cNvPr>
          <p:cNvSpPr>
            <a:spLocks noGrp="1"/>
          </p:cNvSpPr>
          <p:nvPr>
            <p:ph type="sldNum" sz="quarter" idx="12"/>
          </p:nvPr>
        </p:nvSpPr>
        <p:spPr/>
        <p:txBody>
          <a:bodyPr/>
          <a:lstStyle/>
          <a:p>
            <a:fld id="{A20375E0-EDBF-3141-92D4-38A8AD37CDF6}" type="slidenum">
              <a:rPr lang="en-US" smtClean="0"/>
              <a:pPr/>
              <a:t>9</a:t>
            </a:fld>
            <a:endParaRPr lang="en-US" dirty="0"/>
          </a:p>
        </p:txBody>
      </p:sp>
      <p:graphicFrame>
        <p:nvGraphicFramePr>
          <p:cNvPr id="7" name="Chart 6">
            <a:extLst>
              <a:ext uri="{FF2B5EF4-FFF2-40B4-BE49-F238E27FC236}">
                <a16:creationId xmlns:a16="http://schemas.microsoft.com/office/drawing/2014/main" id="{C4D5F735-1363-98AE-4EA7-E08EA8FDFBBF}"/>
              </a:ext>
            </a:extLst>
          </p:cNvPr>
          <p:cNvGraphicFramePr/>
          <p:nvPr>
            <p:extLst>
              <p:ext uri="{D42A27DB-BD31-4B8C-83A1-F6EECF244321}">
                <p14:modId xmlns:p14="http://schemas.microsoft.com/office/powerpoint/2010/main" val="181224175"/>
              </p:ext>
            </p:extLst>
          </p:nvPr>
        </p:nvGraphicFramePr>
        <p:xfrm>
          <a:off x="1686418" y="1730023"/>
          <a:ext cx="8261967" cy="45191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AB84BDD-A173-4C87-717E-FEAF84A16EF1}"/>
              </a:ext>
            </a:extLst>
          </p:cNvPr>
          <p:cNvSpPr txBox="1"/>
          <p:nvPr/>
        </p:nvSpPr>
        <p:spPr>
          <a:xfrm>
            <a:off x="4050257" y="1568440"/>
            <a:ext cx="4920963" cy="323165"/>
          </a:xfrm>
          <a:prstGeom prst="rect">
            <a:avLst/>
          </a:prstGeom>
          <a:noFill/>
        </p:spPr>
        <p:txBody>
          <a:bodyPr wrap="none" rtlCol="0">
            <a:spAutoFit/>
          </a:bodyPr>
          <a:lstStyle/>
          <a:p>
            <a:r>
              <a:rPr lang="en-US" sz="1500" b="1" dirty="0"/>
              <a:t>Beliefs About What Parents Think Should be Taught</a:t>
            </a:r>
          </a:p>
        </p:txBody>
      </p:sp>
      <p:pic>
        <p:nvPicPr>
          <p:cNvPr id="11" name="Picture 10">
            <a:extLst>
              <a:ext uri="{FF2B5EF4-FFF2-40B4-BE49-F238E27FC236}">
                <a16:creationId xmlns:a16="http://schemas.microsoft.com/office/drawing/2014/main" id="{993A95E9-D9CC-2E74-8EB5-901C84DFC49A}"/>
              </a:ext>
            </a:extLst>
          </p:cNvPr>
          <p:cNvPicPr>
            <a:picLocks noChangeAspect="1"/>
          </p:cNvPicPr>
          <p:nvPr/>
        </p:nvPicPr>
        <p:blipFill>
          <a:blip r:embed="rId4"/>
          <a:stretch>
            <a:fillRect/>
          </a:stretch>
        </p:blipFill>
        <p:spPr>
          <a:xfrm>
            <a:off x="5328976" y="6040945"/>
            <a:ext cx="2056539" cy="303208"/>
          </a:xfrm>
          <a:prstGeom prst="rect">
            <a:avLst/>
          </a:prstGeom>
        </p:spPr>
      </p:pic>
    </p:spTree>
    <p:extLst>
      <p:ext uri="{BB962C8B-B14F-4D97-AF65-F5344CB8AC3E}">
        <p14:creationId xmlns:p14="http://schemas.microsoft.com/office/powerpoint/2010/main" val="4200894"/>
      </p:ext>
    </p:extLst>
  </p:cSld>
  <p:clrMapOvr>
    <a:masterClrMapping/>
  </p:clrMapOvr>
</p:sld>
</file>

<file path=ppt/theme/theme1.xml><?xml version="1.0" encoding="utf-8"?>
<a:theme xmlns:a="http://schemas.openxmlformats.org/drawingml/2006/main" name="Office Theme">
  <a:themeElements>
    <a:clrScheme name="Edge 2022">
      <a:dk1>
        <a:srgbClr val="000000"/>
      </a:dk1>
      <a:lt1>
        <a:srgbClr val="FFFFFF"/>
      </a:lt1>
      <a:dk2>
        <a:srgbClr val="013DA5"/>
      </a:dk2>
      <a:lt2>
        <a:srgbClr val="E7E6E6"/>
      </a:lt2>
      <a:accent1>
        <a:srgbClr val="FEB81D"/>
      </a:accent1>
      <a:accent2>
        <a:srgbClr val="009CDD"/>
      </a:accent2>
      <a:accent3>
        <a:srgbClr val="02C0D5"/>
      </a:accent3>
      <a:accent4>
        <a:srgbClr val="008C93"/>
      </a:accent4>
      <a:accent5>
        <a:srgbClr val="FCAC77"/>
      </a:accent5>
      <a:accent6>
        <a:srgbClr val="B8394B"/>
      </a:accent6>
      <a:hlink>
        <a:srgbClr val="0563C1"/>
      </a:hlink>
      <a:folHlink>
        <a:srgbClr val="B3B3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PPT Template 2022" id="{13E21CDE-6BF5-4DE2-BCBF-91136459DCA8}" vid="{5C091500-6590-4297-96A1-93EC634B7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 PPT Template 2022</Template>
  <TotalTime>16194</TotalTime>
  <Words>5851</Words>
  <Application>Microsoft Office PowerPoint</Application>
  <PresentationFormat>Widescreen</PresentationFormat>
  <Paragraphs>684</Paragraphs>
  <Slides>39</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The State of Climate Change Education Findings from a National Survey of Educators</vt:lpstr>
      <vt:lpstr>PowerPoint Presentation</vt:lpstr>
      <vt:lpstr>Mindset on Climate Change</vt:lpstr>
      <vt:lpstr>Educators Accept Climate Change Is Real</vt:lpstr>
      <vt:lpstr>Educators Are Invested in the Issue</vt:lpstr>
      <vt:lpstr>Educators Agree They Have a Responsibility to Teach About Climate Change</vt:lpstr>
      <vt:lpstr>Teacher Concerns</vt:lpstr>
      <vt:lpstr>Administrators Worry About Politics and Parents</vt:lpstr>
      <vt:lpstr>Educators Are Unclear on Parental Views</vt:lpstr>
      <vt:lpstr>Climate Change Education Policy</vt:lpstr>
      <vt:lpstr>Majorities of Administrators Report Formal Goals for Addressing Climate Change in their School Systems</vt:lpstr>
      <vt:lpstr>Middle School Teachers Report More Visible Goals</vt:lpstr>
      <vt:lpstr>Only Half of Teachers Say Climate Change Is Part of Formal Curriculum</vt:lpstr>
      <vt:lpstr>Teachers’ Lack of Clarity on Climate in the Curriculum Is Coupled with Varying Perceptions on What Administrators Want Taught</vt:lpstr>
      <vt:lpstr>What Should Be the Goal of Climate Change Education?</vt:lpstr>
      <vt:lpstr>Climate Education Report Card</vt:lpstr>
      <vt:lpstr>Climate Change Report Card: “B-” to “C”</vt:lpstr>
      <vt:lpstr>Teaching Climate Change Varies By Grade and Subject</vt:lpstr>
      <vt:lpstr>Climate Change Education, When Happening, Is Concentrated at the Middle and Early High School Grades, Leaving A Big Gap for Younger Students and Those About to Graduate</vt:lpstr>
      <vt:lpstr>At the Elementary School Level, Teachers and Administrators Have Different Perceptions of What Is Happening on the Ground</vt:lpstr>
      <vt:lpstr>Teaching Climate Change Is Not Inter-Disciplinary</vt:lpstr>
      <vt:lpstr>Holistic Report Card: Teachers</vt:lpstr>
      <vt:lpstr>There is a Significant Confidence Gap</vt:lpstr>
      <vt:lpstr>As Well As A Preparedness Gap</vt:lpstr>
      <vt:lpstr>Closing the Climate Education Gap</vt:lpstr>
      <vt:lpstr>Materials, PD, and Opportunities for Student Experiences Are All Equally Important to Supporting Effective Teaching</vt:lpstr>
      <vt:lpstr>Teachers’ Survey Comments Underscore the Need Not Only For Developmentally Appropriate Materials, but Interdisciplinary Ones</vt:lpstr>
      <vt:lpstr>Beliefs About What The State/District Will Support Matter</vt:lpstr>
      <vt:lpstr>Signals from the Top Matter</vt:lpstr>
      <vt:lpstr>Signals from the Top Matter</vt:lpstr>
      <vt:lpstr>Urban-Suburban-Rural School Differences Point to The Intersection of Climate with Other Education Concerns</vt:lpstr>
      <vt:lpstr>Formal Inclusion in Curriculum Makes a Real Difference </vt:lpstr>
      <vt:lpstr>Formal Inclusion in Curriculum Leads to Resources and Classroom Time Spent on Climate Change</vt:lpstr>
      <vt:lpstr>Developing Climate Change Education Resources</vt:lpstr>
      <vt:lpstr>Access to Climate Change Resources Builds Confidence</vt:lpstr>
      <vt:lpstr>Desired Resources Are Current and Solutions-Oriented</vt:lpstr>
      <vt:lpstr>Teachers Want Ready-Made Lesson Plans and Video PD</vt:lpstr>
      <vt:lpstr>Top 5 Key Take-Aways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NAAEE Pre-Conference Report</dc:title>
  <dc:creator>Bennett Berman</dc:creator>
  <cp:lastModifiedBy>Lisa Dropkin</cp:lastModifiedBy>
  <cp:revision>128</cp:revision>
  <dcterms:created xsi:type="dcterms:W3CDTF">2022-09-21T19:47:35Z</dcterms:created>
  <dcterms:modified xsi:type="dcterms:W3CDTF">2023-05-03T13:52:58Z</dcterms:modified>
</cp:coreProperties>
</file>