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3" r:id="rId6"/>
    <p:sldMasterId id="214748367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</p:sldIdLst>
  <p:sldSz cy="5143500" cx="9144000"/>
  <p:notesSz cx="6858000" cy="9144000"/>
  <p:embeddedFontLst>
    <p:embeddedFont>
      <p:font typeface="Source Sans Pro Black"/>
      <p:bold r:id="rId34"/>
      <p:boldItalic r:id="rId35"/>
    </p:embeddedFont>
    <p:embeddedFont>
      <p:font typeface="Source Sans Pr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0" roundtripDataSignature="AMtx7mg0gH4fN9gvSO/kgqHG23vEwO0I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34EC262-9EB6-4AC9-87FA-0B400744C115}">
  <a:tblStyle styleId="{C34EC262-9EB6-4AC9-87FA-0B400744C1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font" Target="fonts/SourceSansProBlack-boldItalic.fntdata"/><Relationship Id="rId12" Type="http://schemas.openxmlformats.org/officeDocument/2006/relationships/slide" Target="slides/slide4.xml"/><Relationship Id="rId34" Type="http://schemas.openxmlformats.org/officeDocument/2006/relationships/font" Target="fonts/SourceSansProBlack-bold.fntdata"/><Relationship Id="rId15" Type="http://schemas.openxmlformats.org/officeDocument/2006/relationships/slide" Target="slides/slide7.xml"/><Relationship Id="rId37" Type="http://schemas.openxmlformats.org/officeDocument/2006/relationships/font" Target="fonts/SourceSansPro-bold.fntdata"/><Relationship Id="rId14" Type="http://schemas.openxmlformats.org/officeDocument/2006/relationships/slide" Target="slides/slide6.xml"/><Relationship Id="rId36" Type="http://schemas.openxmlformats.org/officeDocument/2006/relationships/font" Target="fonts/SourceSansPro-regular.fntdata"/><Relationship Id="rId17" Type="http://schemas.openxmlformats.org/officeDocument/2006/relationships/slide" Target="slides/slide9.xml"/><Relationship Id="rId39" Type="http://schemas.openxmlformats.org/officeDocument/2006/relationships/font" Target="fonts/SourceSansPro-boldItalic.fntdata"/><Relationship Id="rId16" Type="http://schemas.openxmlformats.org/officeDocument/2006/relationships/slide" Target="slides/slide8.xml"/><Relationship Id="rId38" Type="http://schemas.openxmlformats.org/officeDocument/2006/relationships/font" Target="fonts/SourceSansPro-italic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:notes"/>
          <p:cNvSpPr txBox="1"/>
          <p:nvPr>
            <p:ph idx="1" type="body"/>
          </p:nvPr>
        </p:nvSpPr>
        <p:spPr>
          <a:xfrm>
            <a:off x="685800" y="4343385"/>
            <a:ext cx="5486400" cy="41147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Sarah-welcome</a:t>
            </a:r>
            <a:endParaRPr/>
          </a:p>
        </p:txBody>
      </p:sp>
      <p:sp>
        <p:nvSpPr>
          <p:cNvPr id="296" name="Google Shape;29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Katie</a:t>
            </a:r>
            <a:endParaRPr/>
          </a:p>
        </p:txBody>
      </p:sp>
      <p:sp>
        <p:nvSpPr>
          <p:cNvPr id="477" name="Google Shape;477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1:notes"/>
          <p:cNvSpPr txBox="1"/>
          <p:nvPr>
            <p:ph idx="1" type="body"/>
          </p:nvPr>
        </p:nvSpPr>
        <p:spPr>
          <a:xfrm>
            <a:off x="685800" y="434338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Katie	</a:t>
            </a:r>
            <a:endParaRPr/>
          </a:p>
        </p:txBody>
      </p:sp>
      <p:sp>
        <p:nvSpPr>
          <p:cNvPr id="490" name="Google Shape;49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Katie</a:t>
            </a:r>
            <a:endParaRPr/>
          </a:p>
        </p:txBody>
      </p:sp>
      <p:sp>
        <p:nvSpPr>
          <p:cNvPr id="514" name="Google Shape;514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3:notes"/>
          <p:cNvSpPr txBox="1"/>
          <p:nvPr>
            <p:ph idx="1" type="body"/>
          </p:nvPr>
        </p:nvSpPr>
        <p:spPr>
          <a:xfrm>
            <a:off x="685800" y="434338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Katie</a:t>
            </a:r>
            <a:endParaRPr/>
          </a:p>
        </p:txBody>
      </p:sp>
      <p:sp>
        <p:nvSpPr>
          <p:cNvPr id="533" name="Google Shape;53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Katie</a:t>
            </a:r>
            <a:endParaRPr/>
          </a:p>
        </p:txBody>
      </p:sp>
      <p:sp>
        <p:nvSpPr>
          <p:cNvPr id="553" name="Google Shape;553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6:notes"/>
          <p:cNvSpPr txBox="1"/>
          <p:nvPr>
            <p:ph idx="1" type="body"/>
          </p:nvPr>
        </p:nvSpPr>
        <p:spPr>
          <a:xfrm>
            <a:off x="685800" y="434338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Bruce-Based on input collected for the past couple of years</a:t>
            </a:r>
            <a:endParaRPr/>
          </a:p>
        </p:txBody>
      </p:sp>
      <p:sp>
        <p:nvSpPr>
          <p:cNvPr id="572" name="Google Shape;57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7:notes"/>
          <p:cNvSpPr txBox="1"/>
          <p:nvPr>
            <p:ph idx="1" type="body"/>
          </p:nvPr>
        </p:nvSpPr>
        <p:spPr>
          <a:xfrm>
            <a:off x="685800" y="434338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Bruce</a:t>
            </a:r>
            <a:endParaRPr/>
          </a:p>
        </p:txBody>
      </p:sp>
      <p:sp>
        <p:nvSpPr>
          <p:cNvPr id="596" name="Google Shape;59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Bruce</a:t>
            </a:r>
            <a:endParaRPr/>
          </a:p>
        </p:txBody>
      </p:sp>
      <p:sp>
        <p:nvSpPr>
          <p:cNvPr id="616" name="Google Shape;616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0:notes"/>
          <p:cNvSpPr txBox="1"/>
          <p:nvPr>
            <p:ph idx="1" type="body"/>
          </p:nvPr>
        </p:nvSpPr>
        <p:spPr>
          <a:xfrm>
            <a:off x="685800" y="434338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Sarah</a:t>
            </a:r>
            <a:endParaRPr/>
          </a:p>
        </p:txBody>
      </p:sp>
      <p:sp>
        <p:nvSpPr>
          <p:cNvPr id="635" name="Google Shape;63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Sarah</a:t>
            </a:r>
            <a:endParaRPr/>
          </a:p>
        </p:txBody>
      </p:sp>
      <p:sp>
        <p:nvSpPr>
          <p:cNvPr id="659" name="Google Shape;659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:notes"/>
          <p:cNvSpPr txBox="1"/>
          <p:nvPr>
            <p:ph idx="1" type="body"/>
          </p:nvPr>
        </p:nvSpPr>
        <p:spPr>
          <a:xfrm>
            <a:off x="685800" y="434338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5" name="Google Shape;30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3:notes"/>
          <p:cNvSpPr txBox="1"/>
          <p:nvPr>
            <p:ph idx="1" type="body"/>
          </p:nvPr>
        </p:nvSpPr>
        <p:spPr>
          <a:xfrm>
            <a:off x="685800" y="434338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Bruce- Based on input collected for the past couple of years</a:t>
            </a:r>
            <a:endParaRPr/>
          </a:p>
        </p:txBody>
      </p:sp>
      <p:sp>
        <p:nvSpPr>
          <p:cNvPr id="678" name="Google Shape;678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Give an example of what Goal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Bruce</a:t>
            </a:r>
            <a:endParaRPr/>
          </a:p>
        </p:txBody>
      </p:sp>
      <p:sp>
        <p:nvSpPr>
          <p:cNvPr id="702" name="Google Shape;702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Abbie &amp; Estrella</a:t>
            </a:r>
            <a:endParaRPr/>
          </a:p>
        </p:txBody>
      </p:sp>
      <p:sp>
        <p:nvSpPr>
          <p:cNvPr id="718" name="Google Shape;718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11572034bb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11572034bb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 Time Dates, link to plan, chairs of committees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6:notes"/>
          <p:cNvSpPr txBox="1"/>
          <p:nvPr>
            <p:ph idx="1" type="body"/>
          </p:nvPr>
        </p:nvSpPr>
        <p:spPr>
          <a:xfrm>
            <a:off x="685800" y="4343385"/>
            <a:ext cx="5486400" cy="41147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Fill out the survey</a:t>
            </a:r>
            <a:endParaRPr/>
          </a:p>
        </p:txBody>
      </p:sp>
      <p:sp>
        <p:nvSpPr>
          <p:cNvPr id="734" name="Google Shape;73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13e42f06b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113e42f06b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Katie</a:t>
            </a:r>
            <a:endParaRPr/>
          </a:p>
        </p:txBody>
      </p:sp>
      <p:sp>
        <p:nvSpPr>
          <p:cNvPr id="313" name="Google Shape;313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:notes"/>
          <p:cNvSpPr txBox="1"/>
          <p:nvPr>
            <p:ph idx="1" type="body"/>
          </p:nvPr>
        </p:nvSpPr>
        <p:spPr>
          <a:xfrm>
            <a:off x="685800" y="434338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Katie</a:t>
            </a:r>
            <a:endParaRPr/>
          </a:p>
        </p:txBody>
      </p:sp>
      <p:sp>
        <p:nvSpPr>
          <p:cNvPr id="344" name="Google Shape;34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:notes"/>
          <p:cNvSpPr txBox="1"/>
          <p:nvPr>
            <p:ph idx="1" type="body"/>
          </p:nvPr>
        </p:nvSpPr>
        <p:spPr>
          <a:xfrm>
            <a:off x="685800" y="4343385"/>
            <a:ext cx="5486400" cy="41147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Katie</a:t>
            </a:r>
            <a:endParaRPr/>
          </a:p>
        </p:txBody>
      </p:sp>
      <p:sp>
        <p:nvSpPr>
          <p:cNvPr id="371" name="Google Shape;37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:notes"/>
          <p:cNvSpPr txBox="1"/>
          <p:nvPr>
            <p:ph idx="1" type="body"/>
          </p:nvPr>
        </p:nvSpPr>
        <p:spPr>
          <a:xfrm>
            <a:off x="685800" y="434338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Katie</a:t>
            </a:r>
            <a:endParaRPr/>
          </a:p>
        </p:txBody>
      </p:sp>
      <p:sp>
        <p:nvSpPr>
          <p:cNvPr id="387" name="Google Shape;38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Bruce</a:t>
            </a:r>
            <a:endParaRPr/>
          </a:p>
        </p:txBody>
      </p:sp>
      <p:sp>
        <p:nvSpPr>
          <p:cNvPr id="399" name="Google Shape;399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8:notes"/>
          <p:cNvSpPr txBox="1"/>
          <p:nvPr>
            <p:ph idx="1" type="body"/>
          </p:nvPr>
        </p:nvSpPr>
        <p:spPr>
          <a:xfrm>
            <a:off x="685800" y="434338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Bruce</a:t>
            </a:r>
            <a:endParaRPr/>
          </a:p>
        </p:txBody>
      </p:sp>
      <p:sp>
        <p:nvSpPr>
          <p:cNvPr id="443" name="Google Shape;44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Bruce</a:t>
            </a:r>
            <a:endParaRPr/>
          </a:p>
        </p:txBody>
      </p:sp>
      <p:sp>
        <p:nvSpPr>
          <p:cNvPr id="466" name="Google Shape;466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14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8"/>
          <p:cNvSpPr txBox="1"/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b="0" sz="27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8"/>
          <p:cNvSpPr txBox="1"/>
          <p:nvPr>
            <p:ph idx="1" type="body"/>
          </p:nvPr>
        </p:nvSpPr>
        <p:spPr>
          <a:xfrm>
            <a:off x="3600450" y="548640"/>
            <a:ext cx="4869180" cy="3943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2" type="body"/>
          </p:nvPr>
        </p:nvSpPr>
        <p:spPr>
          <a:xfrm>
            <a:off x="342900" y="2194560"/>
            <a:ext cx="2400300" cy="2534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25"/>
              <a:buNone/>
              <a:defRPr sz="1125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20" name="Google Shape;20;p28"/>
          <p:cNvSpPr txBox="1"/>
          <p:nvPr>
            <p:ph idx="10" type="dt"/>
          </p:nvPr>
        </p:nvSpPr>
        <p:spPr>
          <a:xfrm>
            <a:off x="349135" y="4844840"/>
            <a:ext cx="196388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8"/>
          <p:cNvSpPr txBox="1"/>
          <p:nvPr>
            <p:ph idx="11" type="ftr"/>
          </p:nvPr>
        </p:nvSpPr>
        <p:spPr>
          <a:xfrm>
            <a:off x="3600450" y="4844840"/>
            <a:ext cx="3486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8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b="0" i="0" sz="788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b="0" i="0" sz="788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b="0" i="0" sz="788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b="0" i="0" sz="788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b="0" i="0" sz="788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b="0" i="0" sz="788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b="0" i="0" sz="788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b="0" i="0" sz="788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b="0" i="0" sz="788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4"/>
          <p:cNvSpPr/>
          <p:nvPr/>
        </p:nvSpPr>
        <p:spPr>
          <a:xfrm>
            <a:off x="1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64"/>
          <p:cNvSpPr/>
          <p:nvPr/>
        </p:nvSpPr>
        <p:spPr>
          <a:xfrm>
            <a:off x="13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64"/>
          <p:cNvSpPr txBox="1"/>
          <p:nvPr>
            <p:ph type="title"/>
          </p:nvPr>
        </p:nvSpPr>
        <p:spPr>
          <a:xfrm>
            <a:off x="822960" y="3806190"/>
            <a:ext cx="7585234" cy="6172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b="0" sz="27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4"/>
          <p:cNvSpPr/>
          <p:nvPr>
            <p:ph idx="2" type="pic"/>
          </p:nvPr>
        </p:nvSpPr>
        <p:spPr>
          <a:xfrm>
            <a:off x="13" y="0"/>
            <a:ext cx="9143989" cy="3686307"/>
          </a:xfrm>
          <a:prstGeom prst="rect">
            <a:avLst/>
          </a:prstGeom>
          <a:solidFill>
            <a:srgbClr val="DADDDA"/>
          </a:solidFill>
          <a:ln>
            <a:noFill/>
          </a:ln>
        </p:spPr>
      </p:sp>
      <p:sp>
        <p:nvSpPr>
          <p:cNvPr id="86" name="Google Shape;86;p64"/>
          <p:cNvSpPr txBox="1"/>
          <p:nvPr>
            <p:ph idx="1" type="body"/>
          </p:nvPr>
        </p:nvSpPr>
        <p:spPr>
          <a:xfrm>
            <a:off x="822960" y="4430268"/>
            <a:ext cx="7589520" cy="445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25"/>
              <a:buNone/>
              <a:defRPr sz="1125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87" name="Google Shape;87;p64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64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4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5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5"/>
          <p:cNvSpPr txBox="1"/>
          <p:nvPr>
            <p:ph idx="1" type="body"/>
          </p:nvPr>
        </p:nvSpPr>
        <p:spPr>
          <a:xfrm rot="5400000">
            <a:off x="3086099" y="-878839"/>
            <a:ext cx="3017520" cy="7543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3" name="Google Shape;93;p65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65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65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66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66"/>
          <p:cNvSpPr txBox="1"/>
          <p:nvPr>
            <p:ph type="title"/>
          </p:nvPr>
        </p:nvSpPr>
        <p:spPr>
          <a:xfrm rot="5400000">
            <a:off x="5369552" y="1483350"/>
            <a:ext cx="4319924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66"/>
          <p:cNvSpPr txBox="1"/>
          <p:nvPr>
            <p:ph idx="1" type="body"/>
          </p:nvPr>
        </p:nvSpPr>
        <p:spPr>
          <a:xfrm rot="5400000">
            <a:off x="1369052" y="-431175"/>
            <a:ext cx="4319924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1" name="Google Shape;101;p66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66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66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and Text" type="objAndTx">
  <p:cSld name="OBJECT_AND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7"/>
          <p:cNvSpPr txBox="1"/>
          <p:nvPr>
            <p:ph type="title"/>
          </p:nvPr>
        </p:nvSpPr>
        <p:spPr>
          <a:xfrm>
            <a:off x="762000" y="57150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67"/>
          <p:cNvSpPr txBox="1"/>
          <p:nvPr>
            <p:ph idx="1" type="body"/>
          </p:nvPr>
        </p:nvSpPr>
        <p:spPr>
          <a:xfrm>
            <a:off x="838201" y="1771651"/>
            <a:ext cx="3770313" cy="2793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7" name="Google Shape;107;p67"/>
          <p:cNvSpPr txBox="1"/>
          <p:nvPr>
            <p:ph idx="2" type="body"/>
          </p:nvPr>
        </p:nvSpPr>
        <p:spPr>
          <a:xfrm>
            <a:off x="4760913" y="1771651"/>
            <a:ext cx="3770312" cy="2793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8" name="Google Shape;108;p67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67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67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9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5" name="Google Shape;125;p4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5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5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1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51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 sz="1800">
                <a:solidFill>
                  <a:srgbClr val="89898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98989"/>
              </a:buClr>
              <a:buSzPts val="1350"/>
              <a:buNone/>
              <a:defRPr sz="135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137" name="Google Shape;137;p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5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5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52"/>
          <p:cNvSpPr txBox="1"/>
          <p:nvPr>
            <p:ph idx="1" type="body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52"/>
          <p:cNvSpPr txBox="1"/>
          <p:nvPr>
            <p:ph idx="2" type="body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5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/>
          <p:nvPr>
            <p:ph type="title"/>
          </p:nvPr>
        </p:nvSpPr>
        <p:spPr>
          <a:xfrm>
            <a:off x="822960" y="3806190"/>
            <a:ext cx="7584948" cy="6172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8575" spcFirstLastPara="1" rIns="6857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b="0" sz="27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5" name="Google Shape;25;p29"/>
          <p:cNvPicPr preferRelativeResize="0"/>
          <p:nvPr>
            <p:ph idx="2" type="pic"/>
          </p:nvPr>
        </p:nvPicPr>
        <p:blipFill/>
        <p:spPr>
          <a:xfrm>
            <a:off x="11" y="0"/>
            <a:ext cx="9143988" cy="368630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6" name="Google Shape;26;p29"/>
          <p:cNvSpPr txBox="1"/>
          <p:nvPr>
            <p:ph idx="1" type="body"/>
          </p:nvPr>
        </p:nvSpPr>
        <p:spPr>
          <a:xfrm>
            <a:off x="822960" y="4430267"/>
            <a:ext cx="7584948" cy="445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27" name="Google Shape;27;p29"/>
          <p:cNvSpPr txBox="1"/>
          <p:nvPr>
            <p:ph idx="10" type="dt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28" name="Google Shape;28;p29"/>
          <p:cNvSpPr txBox="1"/>
          <p:nvPr>
            <p:ph idx="11" type="ftr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2" type="sldNum"/>
          </p:nvPr>
        </p:nvSpPr>
        <p:spPr>
          <a:xfrm>
            <a:off x="7425343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3"/>
          <p:cNvSpPr txBox="1"/>
          <p:nvPr>
            <p:ph type="title"/>
          </p:nvPr>
        </p:nvSpPr>
        <p:spPr>
          <a:xfrm>
            <a:off x="630238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3"/>
          <p:cNvSpPr txBox="1"/>
          <p:nvPr>
            <p:ph idx="1" type="body"/>
          </p:nvPr>
        </p:nvSpPr>
        <p:spPr>
          <a:xfrm>
            <a:off x="630239" y="1260872"/>
            <a:ext cx="3868737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0" name="Google Shape;150;p53"/>
          <p:cNvSpPr txBox="1"/>
          <p:nvPr>
            <p:ph idx="2" type="body"/>
          </p:nvPr>
        </p:nvSpPr>
        <p:spPr>
          <a:xfrm>
            <a:off x="630239" y="1878806"/>
            <a:ext cx="3868737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53"/>
          <p:cNvSpPr txBox="1"/>
          <p:nvPr>
            <p:ph idx="3" type="body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2" name="Google Shape;152;p53"/>
          <p:cNvSpPr txBox="1"/>
          <p:nvPr>
            <p:ph idx="4" type="body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5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5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5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5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5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5"/>
          <p:cNvSpPr txBox="1"/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5"/>
          <p:cNvSpPr txBox="1"/>
          <p:nvPr>
            <p:ph idx="1" type="body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64" name="Google Shape;164;p55"/>
          <p:cNvSpPr txBox="1"/>
          <p:nvPr>
            <p:ph idx="2" type="body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65" name="Google Shape;165;p5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5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5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6"/>
          <p:cNvSpPr txBox="1"/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56"/>
          <p:cNvSpPr/>
          <p:nvPr>
            <p:ph idx="2" type="pic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56"/>
          <p:cNvSpPr txBox="1"/>
          <p:nvPr>
            <p:ph idx="1" type="body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72" name="Google Shape;172;p5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5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5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57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5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5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5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8"/>
          <p:cNvSpPr txBox="1"/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58"/>
          <p:cNvSpPr txBox="1"/>
          <p:nvPr>
            <p:ph idx="1" type="body"/>
          </p:nvPr>
        </p:nvSpPr>
        <p:spPr>
          <a:xfrm rot="5400000">
            <a:off x="1330524" y="-428029"/>
            <a:ext cx="4358879" cy="576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5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5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5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5"/>
          <p:cNvSpPr txBox="1"/>
          <p:nvPr>
            <p:ph idx="1" type="body"/>
          </p:nvPr>
        </p:nvSpPr>
        <p:spPr>
          <a:xfrm>
            <a:off x="822959" y="1384301"/>
            <a:ext cx="7543801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9" name="Google Shape;199;p35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5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5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6"/>
          <p:cNvSpPr txBox="1"/>
          <p:nvPr>
            <p:ph idx="1" type="body"/>
          </p:nvPr>
        </p:nvSpPr>
        <p:spPr>
          <a:xfrm>
            <a:off x="822960" y="1384301"/>
            <a:ext cx="370332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05" name="Google Shape;205;p36"/>
          <p:cNvSpPr txBox="1"/>
          <p:nvPr>
            <p:ph idx="2" type="body"/>
          </p:nvPr>
        </p:nvSpPr>
        <p:spPr>
          <a:xfrm>
            <a:off x="4663440" y="1384301"/>
            <a:ext cx="370332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06" name="Google Shape;206;p36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6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6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7"/>
          <p:cNvSpPr txBox="1"/>
          <p:nvPr>
            <p:ph type="ctrTitle"/>
          </p:nvPr>
        </p:nvSpPr>
        <p:spPr>
          <a:xfrm>
            <a:off x="822960" y="569214"/>
            <a:ext cx="7543800" cy="2674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73D37"/>
              </a:buClr>
              <a:buSzPts val="6000"/>
              <a:buFont typeface="Calibri"/>
              <a:buNone/>
              <a:defRPr sz="6000">
                <a:solidFill>
                  <a:srgbClr val="373D3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7"/>
          <p:cNvSpPr txBox="1"/>
          <p:nvPr>
            <p:ph idx="1" type="subTitle"/>
          </p:nvPr>
        </p:nvSpPr>
        <p:spPr>
          <a:xfrm>
            <a:off x="825038" y="3341716"/>
            <a:ext cx="7543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214" name="Google Shape;214;p37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7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7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17" name="Google Shape;217;p37"/>
          <p:cNvCxnSpPr/>
          <p:nvPr/>
        </p:nvCxnSpPr>
        <p:spPr>
          <a:xfrm>
            <a:off x="905744" y="325755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85908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8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8"/>
          <p:cNvSpPr txBox="1"/>
          <p:nvPr>
            <p:ph type="title"/>
          </p:nvPr>
        </p:nvSpPr>
        <p:spPr>
          <a:xfrm>
            <a:off x="822960" y="569214"/>
            <a:ext cx="7543800" cy="2674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73D37"/>
              </a:buClr>
              <a:buSzPts val="6000"/>
              <a:buFont typeface="Calibri"/>
              <a:buNone/>
              <a:defRPr b="0" sz="6000">
                <a:solidFill>
                  <a:srgbClr val="373D3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8"/>
          <p:cNvSpPr txBox="1"/>
          <p:nvPr>
            <p:ph idx="1" type="body"/>
          </p:nvPr>
        </p:nvSpPr>
        <p:spPr>
          <a:xfrm>
            <a:off x="822960" y="3339846"/>
            <a:ext cx="7543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050"/>
              <a:buNone/>
              <a:defRPr sz="1050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223" name="Google Shape;223;p38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8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8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6" name="Google Shape;226;p38"/>
          <p:cNvCxnSpPr/>
          <p:nvPr/>
        </p:nvCxnSpPr>
        <p:spPr>
          <a:xfrm>
            <a:off x="905744" y="325755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85908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" type="body"/>
          </p:nvPr>
        </p:nvSpPr>
        <p:spPr>
          <a:xfrm>
            <a:off x="822959" y="1384301"/>
            <a:ext cx="7543801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3" name="Google Shape;33;p30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0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9"/>
          <p:cNvSpPr txBox="1"/>
          <p:nvPr>
            <p:ph idx="1" type="body"/>
          </p:nvPr>
        </p:nvSpPr>
        <p:spPr>
          <a:xfrm>
            <a:off x="822960" y="1384539"/>
            <a:ext cx="3703320" cy="552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b="0" sz="15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230" name="Google Shape;230;p39"/>
          <p:cNvSpPr txBox="1"/>
          <p:nvPr>
            <p:ph idx="2" type="body"/>
          </p:nvPr>
        </p:nvSpPr>
        <p:spPr>
          <a:xfrm>
            <a:off x="822960" y="1936751"/>
            <a:ext cx="3703320" cy="253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31" name="Google Shape;231;p39"/>
          <p:cNvSpPr txBox="1"/>
          <p:nvPr>
            <p:ph idx="3" type="body"/>
          </p:nvPr>
        </p:nvSpPr>
        <p:spPr>
          <a:xfrm>
            <a:off x="4663440" y="1384539"/>
            <a:ext cx="3703320" cy="552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b="0" sz="15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232" name="Google Shape;232;p39"/>
          <p:cNvSpPr txBox="1"/>
          <p:nvPr>
            <p:ph idx="4" type="body"/>
          </p:nvPr>
        </p:nvSpPr>
        <p:spPr>
          <a:xfrm>
            <a:off x="4663440" y="1936751"/>
            <a:ext cx="3703320" cy="253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33" name="Google Shape;233;p39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9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39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40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40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40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1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1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41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41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/>
          <p:nvPr/>
        </p:nvSpPr>
        <p:spPr>
          <a:xfrm>
            <a:off x="14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42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2"/>
          <p:cNvSpPr txBox="1"/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b="0" sz="27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2"/>
          <p:cNvSpPr txBox="1"/>
          <p:nvPr>
            <p:ph idx="1" type="body"/>
          </p:nvPr>
        </p:nvSpPr>
        <p:spPr>
          <a:xfrm>
            <a:off x="3600450" y="548640"/>
            <a:ext cx="4869180" cy="3943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52" name="Google Shape;252;p42"/>
          <p:cNvSpPr txBox="1"/>
          <p:nvPr>
            <p:ph idx="2" type="body"/>
          </p:nvPr>
        </p:nvSpPr>
        <p:spPr>
          <a:xfrm>
            <a:off x="342900" y="2194560"/>
            <a:ext cx="2400300" cy="2534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25"/>
              <a:buNone/>
              <a:defRPr sz="1125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253" name="Google Shape;253;p42"/>
          <p:cNvSpPr txBox="1"/>
          <p:nvPr>
            <p:ph idx="10" type="dt"/>
          </p:nvPr>
        </p:nvSpPr>
        <p:spPr>
          <a:xfrm>
            <a:off x="349135" y="4844840"/>
            <a:ext cx="196388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42"/>
          <p:cNvSpPr txBox="1"/>
          <p:nvPr>
            <p:ph idx="11" type="ftr"/>
          </p:nvPr>
        </p:nvSpPr>
        <p:spPr>
          <a:xfrm>
            <a:off x="3600450" y="4844840"/>
            <a:ext cx="3486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42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788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3"/>
          <p:cNvSpPr/>
          <p:nvPr/>
        </p:nvSpPr>
        <p:spPr>
          <a:xfrm>
            <a:off x="1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3"/>
          <p:cNvSpPr/>
          <p:nvPr/>
        </p:nvSpPr>
        <p:spPr>
          <a:xfrm>
            <a:off x="13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3"/>
          <p:cNvSpPr txBox="1"/>
          <p:nvPr>
            <p:ph type="title"/>
          </p:nvPr>
        </p:nvSpPr>
        <p:spPr>
          <a:xfrm>
            <a:off x="822960" y="3806190"/>
            <a:ext cx="7585234" cy="6172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b="0" sz="27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43"/>
          <p:cNvSpPr/>
          <p:nvPr>
            <p:ph idx="2" type="pic"/>
          </p:nvPr>
        </p:nvSpPr>
        <p:spPr>
          <a:xfrm>
            <a:off x="13" y="0"/>
            <a:ext cx="9143989" cy="3686307"/>
          </a:xfrm>
          <a:prstGeom prst="rect">
            <a:avLst/>
          </a:prstGeom>
          <a:solidFill>
            <a:srgbClr val="DFDFDF"/>
          </a:solidFill>
          <a:ln>
            <a:noFill/>
          </a:ln>
        </p:spPr>
      </p:sp>
      <p:sp>
        <p:nvSpPr>
          <p:cNvPr id="261" name="Google Shape;261;p43"/>
          <p:cNvSpPr txBox="1"/>
          <p:nvPr>
            <p:ph idx="1" type="body"/>
          </p:nvPr>
        </p:nvSpPr>
        <p:spPr>
          <a:xfrm>
            <a:off x="822960" y="4430268"/>
            <a:ext cx="7589520" cy="445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25"/>
              <a:buNone/>
              <a:defRPr sz="1125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262" name="Google Shape;262;p43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3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3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4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4"/>
          <p:cNvSpPr txBox="1"/>
          <p:nvPr>
            <p:ph idx="1" type="body"/>
          </p:nvPr>
        </p:nvSpPr>
        <p:spPr>
          <a:xfrm rot="5400000">
            <a:off x="3086099" y="-878839"/>
            <a:ext cx="3017520" cy="7543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8" name="Google Shape;268;p44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44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44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5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5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5"/>
          <p:cNvSpPr txBox="1"/>
          <p:nvPr>
            <p:ph type="title"/>
          </p:nvPr>
        </p:nvSpPr>
        <p:spPr>
          <a:xfrm rot="5400000">
            <a:off x="5369552" y="1483350"/>
            <a:ext cx="4319924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45"/>
          <p:cNvSpPr txBox="1"/>
          <p:nvPr>
            <p:ph idx="1" type="body"/>
          </p:nvPr>
        </p:nvSpPr>
        <p:spPr>
          <a:xfrm rot="5400000">
            <a:off x="1369052" y="-431175"/>
            <a:ext cx="4319924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76" name="Google Shape;276;p45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45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45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and Text" type="objAndTx">
  <p:cSld name="OBJECT_AND_TEX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6"/>
          <p:cNvSpPr txBox="1"/>
          <p:nvPr>
            <p:ph type="title"/>
          </p:nvPr>
        </p:nvSpPr>
        <p:spPr>
          <a:xfrm>
            <a:off x="762000" y="57150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46"/>
          <p:cNvSpPr txBox="1"/>
          <p:nvPr>
            <p:ph idx="1" type="body"/>
          </p:nvPr>
        </p:nvSpPr>
        <p:spPr>
          <a:xfrm>
            <a:off x="838201" y="1771651"/>
            <a:ext cx="3770313" cy="2793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82" name="Google Shape;282;p46"/>
          <p:cNvSpPr txBox="1"/>
          <p:nvPr>
            <p:ph idx="2" type="body"/>
          </p:nvPr>
        </p:nvSpPr>
        <p:spPr>
          <a:xfrm>
            <a:off x="4760913" y="1771651"/>
            <a:ext cx="3770312" cy="2793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83" name="Google Shape;283;p46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46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46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1_Picture with Caption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"/>
          <p:cNvSpPr txBox="1"/>
          <p:nvPr>
            <p:ph type="title"/>
          </p:nvPr>
        </p:nvSpPr>
        <p:spPr>
          <a:xfrm>
            <a:off x="822960" y="3806190"/>
            <a:ext cx="7584948" cy="6172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8575" spcFirstLastPara="1" rIns="6857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b="0" sz="27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89" name="Google Shape;289;p48"/>
          <p:cNvPicPr preferRelativeResize="0"/>
          <p:nvPr>
            <p:ph idx="2" type="pic"/>
          </p:nvPr>
        </p:nvPicPr>
        <p:blipFill/>
        <p:spPr>
          <a:xfrm>
            <a:off x="11" y="0"/>
            <a:ext cx="9143988" cy="368630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90" name="Google Shape;290;p48"/>
          <p:cNvSpPr txBox="1"/>
          <p:nvPr>
            <p:ph idx="1" type="body"/>
          </p:nvPr>
        </p:nvSpPr>
        <p:spPr>
          <a:xfrm>
            <a:off x="822960" y="4430267"/>
            <a:ext cx="7584948" cy="445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291" name="Google Shape;291;p48"/>
          <p:cNvSpPr txBox="1"/>
          <p:nvPr>
            <p:ph idx="10" type="dt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292" name="Google Shape;292;p48"/>
          <p:cNvSpPr txBox="1"/>
          <p:nvPr>
            <p:ph idx="11" type="ftr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/>
        </p:txBody>
      </p:sp>
      <p:sp>
        <p:nvSpPr>
          <p:cNvPr id="293" name="Google Shape;293;p48"/>
          <p:cNvSpPr txBox="1"/>
          <p:nvPr>
            <p:ph idx="12" type="sldNum"/>
          </p:nvPr>
        </p:nvSpPr>
        <p:spPr>
          <a:xfrm>
            <a:off x="7425343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" type="body"/>
          </p:nvPr>
        </p:nvSpPr>
        <p:spPr>
          <a:xfrm>
            <a:off x="822960" y="1384301"/>
            <a:ext cx="370332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2" type="body"/>
          </p:nvPr>
        </p:nvSpPr>
        <p:spPr>
          <a:xfrm>
            <a:off x="4663440" y="1384301"/>
            <a:ext cx="370332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9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59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59"/>
          <p:cNvSpPr txBox="1"/>
          <p:nvPr>
            <p:ph type="ctrTitle"/>
          </p:nvPr>
        </p:nvSpPr>
        <p:spPr>
          <a:xfrm>
            <a:off x="822960" y="569214"/>
            <a:ext cx="7543800" cy="2674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73D37"/>
              </a:buClr>
              <a:buSzPts val="6000"/>
              <a:buFont typeface="Calibri"/>
              <a:buNone/>
              <a:defRPr sz="6000">
                <a:solidFill>
                  <a:srgbClr val="373D3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9"/>
          <p:cNvSpPr txBox="1"/>
          <p:nvPr>
            <p:ph idx="1" type="subTitle"/>
          </p:nvPr>
        </p:nvSpPr>
        <p:spPr>
          <a:xfrm>
            <a:off x="825038" y="3341716"/>
            <a:ext cx="7543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48" name="Google Shape;48;p59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9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9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1" name="Google Shape;51;p59"/>
          <p:cNvCxnSpPr/>
          <p:nvPr/>
        </p:nvCxnSpPr>
        <p:spPr>
          <a:xfrm>
            <a:off x="905744" y="325755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85908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0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60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60"/>
          <p:cNvSpPr txBox="1"/>
          <p:nvPr>
            <p:ph type="title"/>
          </p:nvPr>
        </p:nvSpPr>
        <p:spPr>
          <a:xfrm>
            <a:off x="822960" y="569214"/>
            <a:ext cx="7543800" cy="2674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73D37"/>
              </a:buClr>
              <a:buSzPts val="6000"/>
              <a:buFont typeface="Calibri"/>
              <a:buNone/>
              <a:defRPr b="0" sz="6000">
                <a:solidFill>
                  <a:srgbClr val="373D3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0"/>
          <p:cNvSpPr txBox="1"/>
          <p:nvPr>
            <p:ph idx="1" type="body"/>
          </p:nvPr>
        </p:nvSpPr>
        <p:spPr>
          <a:xfrm>
            <a:off x="822960" y="3339846"/>
            <a:ext cx="7543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050"/>
              <a:buNone/>
              <a:defRPr sz="1050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57" name="Google Shape;57;p60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0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0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0" name="Google Shape;60;p60"/>
          <p:cNvCxnSpPr/>
          <p:nvPr/>
        </p:nvCxnSpPr>
        <p:spPr>
          <a:xfrm>
            <a:off x="905744" y="325755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85908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1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1"/>
          <p:cNvSpPr txBox="1"/>
          <p:nvPr>
            <p:ph idx="1" type="body"/>
          </p:nvPr>
        </p:nvSpPr>
        <p:spPr>
          <a:xfrm>
            <a:off x="822960" y="1384539"/>
            <a:ext cx="3703320" cy="552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b="0" sz="15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64" name="Google Shape;64;p61"/>
          <p:cNvSpPr txBox="1"/>
          <p:nvPr>
            <p:ph idx="2" type="body"/>
          </p:nvPr>
        </p:nvSpPr>
        <p:spPr>
          <a:xfrm>
            <a:off x="822960" y="1936751"/>
            <a:ext cx="3703320" cy="253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5" name="Google Shape;65;p61"/>
          <p:cNvSpPr txBox="1"/>
          <p:nvPr>
            <p:ph idx="3" type="body"/>
          </p:nvPr>
        </p:nvSpPr>
        <p:spPr>
          <a:xfrm>
            <a:off x="4663440" y="1384539"/>
            <a:ext cx="3703320" cy="552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b="0" sz="15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66" name="Google Shape;66;p61"/>
          <p:cNvSpPr txBox="1"/>
          <p:nvPr>
            <p:ph idx="4" type="body"/>
          </p:nvPr>
        </p:nvSpPr>
        <p:spPr>
          <a:xfrm>
            <a:off x="4663440" y="1936751"/>
            <a:ext cx="3703320" cy="253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7" name="Google Shape;67;p61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61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1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2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2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2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2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3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63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63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3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3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/>
          <p:nvPr/>
        </p:nvSpPr>
        <p:spPr>
          <a:xfrm>
            <a:off x="1" y="4800600"/>
            <a:ext cx="9144001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27"/>
          <p:cNvSpPr/>
          <p:nvPr/>
        </p:nvSpPr>
        <p:spPr>
          <a:xfrm>
            <a:off x="1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27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4E534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822959" y="1384301"/>
            <a:ext cx="7543801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b="0" i="0" sz="1500" u="none" cap="none" strike="noStrike">
                <a:solidFill>
                  <a:srgbClr val="4E534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325" lvl="1" marL="91440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Char char="◦"/>
              <a:defRPr b="0" i="0" sz="1350" u="none" cap="none" strike="noStrike">
                <a:solidFill>
                  <a:srgbClr val="4E534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5275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b="0" i="0" sz="1050" u="none" cap="none" strike="noStrike">
                <a:solidFill>
                  <a:srgbClr val="4E534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5275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b="0" i="0" sz="1050" u="none" cap="none" strike="noStrike">
                <a:solidFill>
                  <a:srgbClr val="4E534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5275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b="0" i="0" sz="1050" u="none" cap="none" strike="noStrike">
                <a:solidFill>
                  <a:srgbClr val="4E534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5275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b="0" i="0" sz="1050" u="none" cap="none" strike="noStrike">
                <a:solidFill>
                  <a:srgbClr val="4E534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5275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b="0" i="0" sz="1050" u="none" cap="none" strike="noStrike">
                <a:solidFill>
                  <a:srgbClr val="4E534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5275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b="0" i="0" sz="1050" u="none" cap="none" strike="noStrike">
                <a:solidFill>
                  <a:srgbClr val="4E534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5275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50"/>
              <a:buFont typeface="Calibri"/>
              <a:buChar char="◦"/>
              <a:defRPr b="0" i="0" sz="1050" u="none" cap="none" strike="noStrike">
                <a:solidFill>
                  <a:srgbClr val="4E534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75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7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75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b="0" i="0" sz="788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b="0" i="0" sz="788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b="0" i="0" sz="788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b="0" i="0" sz="788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b="0" i="0" sz="788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b="0" i="0" sz="788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b="0" i="0" sz="788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b="0" i="0" sz="788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b="0" i="0" sz="788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27"/>
          <p:cNvCxnSpPr/>
          <p:nvPr/>
        </p:nvCxnSpPr>
        <p:spPr>
          <a:xfrm>
            <a:off x="895149" y="1303384"/>
            <a:ext cx="7475220" cy="0"/>
          </a:xfrm>
          <a:prstGeom prst="straightConnector1">
            <a:avLst/>
          </a:prstGeom>
          <a:noFill/>
          <a:ln cap="flat" cmpd="sng" w="9525">
            <a:solidFill>
              <a:srgbClr val="85908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p3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/>
          <p:nvPr/>
        </p:nvSpPr>
        <p:spPr>
          <a:xfrm>
            <a:off x="1" y="4800600"/>
            <a:ext cx="9144001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4"/>
          <p:cNvSpPr/>
          <p:nvPr/>
        </p:nvSpPr>
        <p:spPr>
          <a:xfrm>
            <a:off x="1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4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4E534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822959" y="1384301"/>
            <a:ext cx="7543801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b="0" i="0" sz="1500" u="none" cap="none" strike="noStrike">
                <a:solidFill>
                  <a:srgbClr val="4E534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325" lvl="1" marL="91440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Char char="◦"/>
              <a:defRPr b="0" i="0" sz="1350" u="none" cap="none" strike="noStrike">
                <a:solidFill>
                  <a:srgbClr val="4E534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5275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b="0" i="0" sz="1050" u="none" cap="none" strike="noStrike">
                <a:solidFill>
                  <a:srgbClr val="4E534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5275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b="0" i="0" sz="1050" u="none" cap="none" strike="noStrike">
                <a:solidFill>
                  <a:srgbClr val="4E534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5275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b="0" i="0" sz="1050" u="none" cap="none" strike="noStrike">
                <a:solidFill>
                  <a:srgbClr val="4E534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5275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b="0" i="0" sz="1050" u="none" cap="none" strike="noStrike">
                <a:solidFill>
                  <a:srgbClr val="4E534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5275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b="0" i="0" sz="1050" u="none" cap="none" strike="noStrike">
                <a:solidFill>
                  <a:srgbClr val="4E534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5275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b="0" i="0" sz="1050" u="none" cap="none" strike="noStrike">
                <a:solidFill>
                  <a:srgbClr val="4E534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5275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50"/>
              <a:buFont typeface="Calibri"/>
              <a:buChar char="◦"/>
              <a:defRPr b="0" i="0" sz="1050" u="none" cap="none" strike="noStrike">
                <a:solidFill>
                  <a:srgbClr val="4E534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34"/>
          <p:cNvSpPr txBox="1"/>
          <p:nvPr>
            <p:ph idx="10" type="dt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34"/>
          <p:cNvSpPr txBox="1"/>
          <p:nvPr>
            <p:ph idx="11" type="ftr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75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34"/>
          <p:cNvSpPr txBox="1"/>
          <p:nvPr>
            <p:ph idx="12" type="sldNum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78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5" name="Google Shape;195;p34"/>
          <p:cNvCxnSpPr/>
          <p:nvPr/>
        </p:nvCxnSpPr>
        <p:spPr>
          <a:xfrm>
            <a:off x="895149" y="1303384"/>
            <a:ext cx="7475220" cy="0"/>
          </a:xfrm>
          <a:prstGeom prst="straightConnector1">
            <a:avLst/>
          </a:prstGeom>
          <a:noFill/>
          <a:ln cap="flat" cmpd="sng" w="9525">
            <a:solidFill>
              <a:srgbClr val="85908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hyperlink" Target="http://www.mbatics.com/2014/03/blog-post_31.html" TargetMode="External"/><Relationship Id="rId6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Relationship Id="rId6" Type="http://schemas.openxmlformats.org/officeDocument/2006/relationships/image" Target="../media/image29.png"/><Relationship Id="rId7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19.png"/><Relationship Id="rId5" Type="http://schemas.openxmlformats.org/officeDocument/2006/relationships/image" Target="../media/image28.png"/><Relationship Id="rId6" Type="http://schemas.openxmlformats.org/officeDocument/2006/relationships/image" Target="../media/image18.png"/><Relationship Id="rId7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32.png"/><Relationship Id="rId6" Type="http://schemas.openxmlformats.org/officeDocument/2006/relationships/image" Target="../media/image22.png"/><Relationship Id="rId7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jpg"/><Relationship Id="rId4" Type="http://schemas.openxmlformats.org/officeDocument/2006/relationships/image" Target="../media/image2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canva.com/design/DAE4FKqYQDE/2nWeJx9bIBK6aBrx1Wszaw/view?utm_content=DAE4FKqYQDE&amp;utm_campaign=designshare&amp;utm_medium=link&amp;utm_source=sharebutton" TargetMode="External"/><Relationship Id="rId4" Type="http://schemas.openxmlformats.org/officeDocument/2006/relationships/image" Target="../media/image3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jpg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hyperlink" Target="mailto:Bruce@naaee.org" TargetMode="External"/><Relationship Id="rId10" Type="http://schemas.openxmlformats.org/officeDocument/2006/relationships/hyperlink" Target="mailto:lisaeadens@caee.org" TargetMode="External"/><Relationship Id="rId13" Type="http://schemas.openxmlformats.org/officeDocument/2006/relationships/hyperlink" Target="mailto:director@eeanm.org" TargetMode="External"/><Relationship Id="rId12" Type="http://schemas.openxmlformats.org/officeDocument/2006/relationships/hyperlink" Target="mailto:olivia@meeassociation.or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bruce@naaee.org" TargetMode="External"/><Relationship Id="rId4" Type="http://schemas.openxmlformats.org/officeDocument/2006/relationships/hyperlink" Target="mailto:executivedirectoreeai@gmail.com" TargetMode="External"/><Relationship Id="rId9" Type="http://schemas.openxmlformats.org/officeDocument/2006/relationships/hyperlink" Target="mailto:director@kaee.org" TargetMode="External"/><Relationship Id="rId15" Type="http://schemas.openxmlformats.org/officeDocument/2006/relationships/hyperlink" Target="mailto:jsilversmith@rieea.org" TargetMode="External"/><Relationship Id="rId14" Type="http://schemas.openxmlformats.org/officeDocument/2006/relationships/hyperlink" Target="mailto:sarah@naaee.org" TargetMode="External"/><Relationship Id="rId5" Type="http://schemas.openxmlformats.org/officeDocument/2006/relationships/hyperlink" Target="mailto:bruce@naaee.org" TargetMode="External"/><Relationship Id="rId6" Type="http://schemas.openxmlformats.org/officeDocument/2006/relationships/hyperlink" Target="mailto:bruce@naaee.org" TargetMode="External"/><Relationship Id="rId7" Type="http://schemas.openxmlformats.org/officeDocument/2006/relationships/hyperlink" Target="mailto:director@arkansasee.org" TargetMode="External"/><Relationship Id="rId8" Type="http://schemas.openxmlformats.org/officeDocument/2006/relationships/hyperlink" Target="mailto:ldowney@kacee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7.jpg"/><Relationship Id="rId9" Type="http://schemas.openxmlformats.org/officeDocument/2006/relationships/image" Target="../media/image6.jpg"/><Relationship Id="rId5" Type="http://schemas.openxmlformats.org/officeDocument/2006/relationships/hyperlink" Target="https://acert.hunter.cuny.edu/blog/summer-2020-faculty-working-groups/2020/06/30/" TargetMode="External"/><Relationship Id="rId6" Type="http://schemas.openxmlformats.org/officeDocument/2006/relationships/hyperlink" Target="https://creativecommons.org/licenses/by-nc-sa/3.0/" TargetMode="External"/><Relationship Id="rId7" Type="http://schemas.openxmlformats.org/officeDocument/2006/relationships/hyperlink" Target="https://www.wildapricot.com/articles/build-an-effective-nonprofit-board" TargetMode="External"/><Relationship Id="rId8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"/>
          <p:cNvSpPr txBox="1"/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rPr lang="en-US" sz="4000"/>
              <a:t>Introduce yourself in the chat!</a:t>
            </a:r>
            <a:endParaRPr sz="4000"/>
          </a:p>
        </p:txBody>
      </p:sp>
      <p:sp>
        <p:nvSpPr>
          <p:cNvPr id="299" name="Google Shape;299;p1"/>
          <p:cNvSpPr txBox="1"/>
          <p:nvPr>
            <p:ph idx="2" type="body"/>
          </p:nvPr>
        </p:nvSpPr>
        <p:spPr>
          <a:xfrm>
            <a:off x="199748" y="2194560"/>
            <a:ext cx="2543400" cy="2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52400" lvl="0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None/>
            </a:pPr>
            <a:r>
              <a:t/>
            </a:r>
            <a:endParaRPr sz="1700"/>
          </a:p>
          <a:p>
            <a:pPr indent="-254000" lvl="0" marL="254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i="1" lang="en-US" sz="2200"/>
              <a:t>Name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i="1" lang="en-US" sz="2200"/>
              <a:t>Affiliate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i="1" lang="en-US" sz="2200"/>
              <a:t>Affiliate Role</a:t>
            </a:r>
            <a:endParaRPr sz="1100"/>
          </a:p>
          <a:p>
            <a:pPr indent="-254000" lvl="0" marL="254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i="1" lang="en-US" sz="2200"/>
              <a:t>Land Acknowledgement</a:t>
            </a:r>
            <a:endParaRPr sz="1100"/>
          </a:p>
        </p:txBody>
      </p:sp>
      <p:pic>
        <p:nvPicPr>
          <p:cNvPr id="300" name="Google Shape;3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203"/>
            <a:ext cx="9144000" cy="170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9998" y="827065"/>
            <a:ext cx="5545528" cy="367962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"/>
          <p:cNvSpPr txBox="1"/>
          <p:nvPr/>
        </p:nvSpPr>
        <p:spPr>
          <a:xfrm>
            <a:off x="854707" y="5398658"/>
            <a:ext cx="21835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b="0" i="0" lang="en-US" sz="9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BY-NC-ND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0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3600"/>
              <a:buFont typeface="Calibri"/>
              <a:buNone/>
            </a:pPr>
            <a:r>
              <a:rPr lang="en-US"/>
              <a:t>Network Strategies -&gt; Layers of Impact</a:t>
            </a:r>
            <a:endParaRPr/>
          </a:p>
        </p:txBody>
      </p:sp>
      <p:grpSp>
        <p:nvGrpSpPr>
          <p:cNvPr id="480" name="Google Shape;480;p10"/>
          <p:cNvGrpSpPr/>
          <p:nvPr/>
        </p:nvGrpSpPr>
        <p:grpSpPr>
          <a:xfrm>
            <a:off x="825640" y="1443763"/>
            <a:ext cx="7537169" cy="2898911"/>
            <a:chOff x="3315" y="59463"/>
            <a:chExt cx="7537169" cy="2898911"/>
          </a:xfrm>
        </p:grpSpPr>
        <p:sp>
          <p:nvSpPr>
            <p:cNvPr id="481" name="Google Shape;481;p10"/>
            <p:cNvSpPr/>
            <p:nvPr/>
          </p:nvSpPr>
          <p:spPr>
            <a:xfrm>
              <a:off x="3315" y="59463"/>
              <a:ext cx="2898911" cy="2898911"/>
            </a:xfrm>
            <a:prstGeom prst="ellipse">
              <a:avLst/>
            </a:prstGeom>
            <a:solidFill>
              <a:srgbClr val="73A842">
                <a:alpha val="49803"/>
              </a:srgbClr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0"/>
            <p:cNvSpPr txBox="1"/>
            <p:nvPr/>
          </p:nvSpPr>
          <p:spPr>
            <a:xfrm>
              <a:off x="427851" y="483999"/>
              <a:ext cx="2049839" cy="2049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159525" spcFirstLastPara="1" rIns="159525" wrap="square" tIns="43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Affiliate Network</a:t>
              </a:r>
              <a:endParaRPr/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2322444" y="59463"/>
              <a:ext cx="2898911" cy="2898911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0"/>
            <p:cNvSpPr txBox="1"/>
            <p:nvPr/>
          </p:nvSpPr>
          <p:spPr>
            <a:xfrm>
              <a:off x="2746980" y="483999"/>
              <a:ext cx="2049839" cy="2049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159525" spcFirstLastPara="1" rIns="159525" wrap="square" tIns="43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NAAEE</a:t>
              </a:r>
              <a:endParaRPr/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4641573" y="59463"/>
              <a:ext cx="2898911" cy="2898911"/>
            </a:xfrm>
            <a:prstGeom prst="ellipse">
              <a:avLst/>
            </a:prstGeom>
            <a:solidFill>
              <a:srgbClr val="057B9E">
                <a:alpha val="49803"/>
              </a:srgbClr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0"/>
            <p:cNvSpPr txBox="1"/>
            <p:nvPr/>
          </p:nvSpPr>
          <p:spPr>
            <a:xfrm>
              <a:off x="5066109" y="483999"/>
              <a:ext cx="2049839" cy="2049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159525" spcFirstLastPara="1" rIns="159525" wrap="square" tIns="43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Individual Affiliates</a:t>
              </a:r>
              <a:endParaRPr/>
            </a:p>
          </p:txBody>
        </p:sp>
      </p:grpSp>
      <p:pic>
        <p:nvPicPr>
          <p:cNvPr id="487" name="Google Shape;48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203"/>
            <a:ext cx="9143999" cy="17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3600"/>
              <a:buFont typeface="Calibri"/>
              <a:buNone/>
            </a:pPr>
            <a:r>
              <a:rPr b="1" lang="en-US"/>
              <a:t>Goal 1:  Building our Capacity</a:t>
            </a:r>
            <a:br>
              <a:rPr lang="en-US" sz="4800"/>
            </a:br>
            <a:r>
              <a:rPr lang="en-US" sz="2400"/>
              <a:t>Strategies for Building a Strong Network</a:t>
            </a:r>
            <a:endParaRPr sz="2400"/>
          </a:p>
        </p:txBody>
      </p:sp>
      <p:grpSp>
        <p:nvGrpSpPr>
          <p:cNvPr id="493" name="Google Shape;493;p11"/>
          <p:cNvGrpSpPr/>
          <p:nvPr/>
        </p:nvGrpSpPr>
        <p:grpSpPr>
          <a:xfrm>
            <a:off x="826405" y="1552699"/>
            <a:ext cx="7285313" cy="2681130"/>
            <a:chOff x="4911" y="224002"/>
            <a:chExt cx="9713751" cy="3574840"/>
          </a:xfrm>
        </p:grpSpPr>
        <p:sp>
          <p:nvSpPr>
            <p:cNvPr id="494" name="Google Shape;494;p11"/>
            <p:cNvSpPr/>
            <p:nvPr/>
          </p:nvSpPr>
          <p:spPr>
            <a:xfrm>
              <a:off x="1679674" y="945122"/>
              <a:ext cx="1339800" cy="0"/>
            </a:xfrm>
            <a:prstGeom prst="rect">
              <a:avLst/>
            </a:prstGeom>
            <a:solidFill>
              <a:srgbClr val="D5E1CD">
                <a:alpha val="89411"/>
              </a:srgbClr>
            </a:solidFill>
            <a:ln cap="flat" cmpd="sng" w="15875">
              <a:solidFill>
                <a:srgbClr val="D5E1C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3099873" y="832614"/>
              <a:ext cx="154200" cy="289200"/>
            </a:xfrm>
            <a:prstGeom prst="chevron">
              <a:avLst>
                <a:gd fmla="val 90000" name="adj"/>
              </a:avLst>
            </a:prstGeom>
            <a:solidFill>
              <a:srgbClr val="F0F0F0">
                <a:alpha val="89411"/>
              </a:srgbClr>
            </a:solidFill>
            <a:ln cap="flat" cmpd="sng" w="15875">
              <a:solidFill>
                <a:srgbClr val="F0F0F0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791042" y="224002"/>
              <a:ext cx="1442400" cy="1442400"/>
            </a:xfrm>
            <a:prstGeom prst="ellipse">
              <a:avLst/>
            </a:prstGeom>
            <a:solidFill>
              <a:srgbClr val="73A842"/>
            </a:solidFill>
            <a:ln cap="flat" cmpd="sng" w="15875">
              <a:solidFill>
                <a:srgbClr val="73A8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1"/>
            <p:cNvSpPr txBox="1"/>
            <p:nvPr/>
          </p:nvSpPr>
          <p:spPr>
            <a:xfrm>
              <a:off x="1002264" y="435224"/>
              <a:ext cx="1020000" cy="10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75" lIns="41975" spcFirstLastPara="1" rIns="41975" wrap="square" tIns="41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Calibri"/>
                <a:buNone/>
              </a:pPr>
              <a:r>
                <a:rPr lang="en-US" sz="4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4911" y="1831774"/>
              <a:ext cx="3014700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AD6DE">
                <a:alpha val="89411"/>
              </a:srgbClr>
            </a:solidFill>
            <a:ln cap="flat" cmpd="sng" w="15875">
              <a:solidFill>
                <a:srgbClr val="CAD6DE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1"/>
            <p:cNvSpPr txBox="1"/>
            <p:nvPr/>
          </p:nvSpPr>
          <p:spPr>
            <a:xfrm>
              <a:off x="4911" y="2224894"/>
              <a:ext cx="3014700" cy="15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78325" spcFirstLastPara="1" rIns="178325" wrap="square" tIns="12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 high-functioning network governance, operating procedures, and organizational culture.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3354437" y="945726"/>
              <a:ext cx="3014700" cy="0"/>
            </a:xfrm>
            <a:prstGeom prst="rect">
              <a:avLst/>
            </a:prstGeom>
            <a:solidFill>
              <a:srgbClr val="FFD1CA">
                <a:alpha val="89411"/>
              </a:srgbClr>
            </a:solidFill>
            <a:ln cap="flat" cmpd="sng" w="15875">
              <a:solidFill>
                <a:srgbClr val="FFD1CA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6449398" y="833124"/>
              <a:ext cx="154200" cy="289500"/>
            </a:xfrm>
            <a:prstGeom prst="chevron">
              <a:avLst>
                <a:gd fmla="val 90000" name="adj"/>
              </a:avLst>
            </a:prstGeom>
            <a:solidFill>
              <a:srgbClr val="CACACA">
                <a:alpha val="89411"/>
              </a:srgbClr>
            </a:solidFill>
            <a:ln cap="flat" cmpd="sng" w="15875">
              <a:solidFill>
                <a:srgbClr val="CACACA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4140568" y="224606"/>
              <a:ext cx="1442400" cy="1442400"/>
            </a:xfrm>
            <a:prstGeom prst="ellipse">
              <a:avLst/>
            </a:prstGeom>
            <a:solidFill>
              <a:schemeClr val="accent3"/>
            </a:solidFill>
            <a:ln cap="flat" cmpd="sng" w="158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1"/>
            <p:cNvSpPr txBox="1"/>
            <p:nvPr/>
          </p:nvSpPr>
          <p:spPr>
            <a:xfrm>
              <a:off x="4351790" y="435828"/>
              <a:ext cx="1020000" cy="10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75" lIns="41975" spcFirstLastPara="1" rIns="41975" wrap="square" tIns="41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Calibri"/>
                <a:buNone/>
              </a:pPr>
              <a:r>
                <a:rPr lang="en-US" sz="4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3354437" y="1833122"/>
              <a:ext cx="3014700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D5E1CD">
                <a:alpha val="89411"/>
              </a:srgbClr>
            </a:solidFill>
            <a:ln cap="flat" cmpd="sng" w="15875">
              <a:solidFill>
                <a:srgbClr val="D5E1C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1"/>
            <p:cNvSpPr txBox="1"/>
            <p:nvPr/>
          </p:nvSpPr>
          <p:spPr>
            <a:xfrm>
              <a:off x="3354437" y="2226242"/>
              <a:ext cx="3014700" cy="15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78325" spcFirstLastPara="1" rIns="178325" wrap="square" tIns="12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Ensure Network leaders represent a diversity of backgrounds, identities, skills, geographies, and types of Affiliates.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6703962" y="945726"/>
              <a:ext cx="1507200" cy="0"/>
            </a:xfrm>
            <a:prstGeom prst="rect">
              <a:avLst/>
            </a:prstGeom>
            <a:solidFill>
              <a:srgbClr val="F0F0F0">
                <a:alpha val="89411"/>
              </a:srgbClr>
            </a:solidFill>
            <a:ln cap="flat" cmpd="sng" w="15875">
              <a:solidFill>
                <a:srgbClr val="F0F0F0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7490093" y="224606"/>
              <a:ext cx="1442400" cy="1442400"/>
            </a:xfrm>
            <a:prstGeom prst="ellipse">
              <a:avLst/>
            </a:prstGeom>
            <a:solidFill>
              <a:srgbClr val="057B9E"/>
            </a:solidFill>
            <a:ln cap="flat" cmpd="sng" w="15875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1"/>
            <p:cNvSpPr txBox="1"/>
            <p:nvPr/>
          </p:nvSpPr>
          <p:spPr>
            <a:xfrm>
              <a:off x="7701315" y="435828"/>
              <a:ext cx="1020000" cy="10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75" lIns="41975" spcFirstLastPara="1" rIns="41975" wrap="square" tIns="41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Calibri"/>
                <a:buNone/>
              </a:pPr>
              <a:r>
                <a:rPr lang="en-US" sz="4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6703962" y="1833122"/>
              <a:ext cx="3014700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FFD1CA">
                <a:alpha val="89411"/>
              </a:srgbClr>
            </a:solidFill>
            <a:ln cap="flat" cmpd="sng" w="15875">
              <a:solidFill>
                <a:srgbClr val="FFD1CA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1"/>
            <p:cNvSpPr txBox="1"/>
            <p:nvPr/>
          </p:nvSpPr>
          <p:spPr>
            <a:xfrm>
              <a:off x="6703962" y="2226242"/>
              <a:ext cx="3014700" cy="15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78325" spcFirstLastPara="1" rIns="178325" wrap="square" tIns="12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 opportunities to build relationships and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connections within the Network.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11" name="Google Shape;51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203"/>
            <a:ext cx="9143999" cy="17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2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3600"/>
              <a:buFont typeface="Calibri"/>
              <a:buNone/>
            </a:pPr>
            <a:r>
              <a:rPr lang="en-US"/>
              <a:t>How to support</a:t>
            </a:r>
            <a:endParaRPr/>
          </a:p>
        </p:txBody>
      </p:sp>
      <p:grpSp>
        <p:nvGrpSpPr>
          <p:cNvPr id="517" name="Google Shape;517;p12"/>
          <p:cNvGrpSpPr/>
          <p:nvPr/>
        </p:nvGrpSpPr>
        <p:grpSpPr>
          <a:xfrm>
            <a:off x="825779" y="1561334"/>
            <a:ext cx="7536890" cy="2663768"/>
            <a:chOff x="3454" y="177034"/>
            <a:chExt cx="7536890" cy="2663768"/>
          </a:xfrm>
        </p:grpSpPr>
        <p:sp>
          <p:nvSpPr>
            <p:cNvPr id="518" name="Google Shape;518;p12"/>
            <p:cNvSpPr/>
            <p:nvPr/>
          </p:nvSpPr>
          <p:spPr>
            <a:xfrm>
              <a:off x="151236" y="337131"/>
              <a:ext cx="3546764" cy="1108363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12700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2"/>
            <p:cNvSpPr txBox="1"/>
            <p:nvPr/>
          </p:nvSpPr>
          <p:spPr>
            <a:xfrm>
              <a:off x="151236" y="337131"/>
              <a:ext cx="3546764" cy="1108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50725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Share Network Leadership Opportunities with Boards and Members</a:t>
              </a:r>
              <a:endParaRPr/>
            </a:p>
          </p:txBody>
        </p:sp>
        <p:sp>
          <p:nvSpPr>
            <p:cNvPr id="520" name="Google Shape;520;p12"/>
            <p:cNvSpPr/>
            <p:nvPr/>
          </p:nvSpPr>
          <p:spPr>
            <a:xfrm>
              <a:off x="3454" y="177034"/>
              <a:ext cx="775854" cy="116378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24998" r="-24998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2"/>
            <p:cNvSpPr/>
            <p:nvPr/>
          </p:nvSpPr>
          <p:spPr>
            <a:xfrm>
              <a:off x="3993580" y="337131"/>
              <a:ext cx="3546764" cy="1108363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12700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2"/>
            <p:cNvSpPr txBox="1"/>
            <p:nvPr/>
          </p:nvSpPr>
          <p:spPr>
            <a:xfrm>
              <a:off x="3993580" y="337131"/>
              <a:ext cx="3546764" cy="1108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50725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Actively Encourage staff, board, and member participation.</a:t>
              </a:r>
              <a:endParaRPr/>
            </a:p>
          </p:txBody>
        </p:sp>
        <p:sp>
          <p:nvSpPr>
            <p:cNvPr id="523" name="Google Shape;523;p12"/>
            <p:cNvSpPr/>
            <p:nvPr/>
          </p:nvSpPr>
          <p:spPr>
            <a:xfrm>
              <a:off x="3845798" y="177034"/>
              <a:ext cx="775854" cy="116378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24998" r="-24998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2"/>
            <p:cNvSpPr/>
            <p:nvPr/>
          </p:nvSpPr>
          <p:spPr>
            <a:xfrm>
              <a:off x="151236" y="1732439"/>
              <a:ext cx="3546764" cy="1108363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12700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2"/>
            <p:cNvSpPr txBox="1"/>
            <p:nvPr/>
          </p:nvSpPr>
          <p:spPr>
            <a:xfrm>
              <a:off x="151236" y="1732439"/>
              <a:ext cx="3546764" cy="1108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50725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Look for opportunities to share your Affiliates successes.</a:t>
              </a:r>
              <a:endParaRPr/>
            </a:p>
          </p:txBody>
        </p:sp>
        <p:sp>
          <p:nvSpPr>
            <p:cNvPr id="526" name="Google Shape;526;p12"/>
            <p:cNvSpPr/>
            <p:nvPr/>
          </p:nvSpPr>
          <p:spPr>
            <a:xfrm>
              <a:off x="3454" y="1572342"/>
              <a:ext cx="775854" cy="116378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24998" r="-24998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2"/>
            <p:cNvSpPr/>
            <p:nvPr/>
          </p:nvSpPr>
          <p:spPr>
            <a:xfrm>
              <a:off x="3993580" y="1732439"/>
              <a:ext cx="3546764" cy="1108363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12700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2"/>
            <p:cNvSpPr txBox="1"/>
            <p:nvPr/>
          </p:nvSpPr>
          <p:spPr>
            <a:xfrm>
              <a:off x="3993580" y="1732439"/>
              <a:ext cx="3546764" cy="1108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50725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Apply for opportunities to attend the conference, leadership clinics, etc.</a:t>
              </a:r>
              <a:endParaRPr/>
            </a:p>
          </p:txBody>
        </p:sp>
        <p:sp>
          <p:nvSpPr>
            <p:cNvPr id="529" name="Google Shape;529;p12"/>
            <p:cNvSpPr/>
            <p:nvPr/>
          </p:nvSpPr>
          <p:spPr>
            <a:xfrm>
              <a:off x="3845798" y="1572342"/>
              <a:ext cx="775854" cy="116378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-24998" r="-24998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30" name="Google Shape;530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" y="-2203"/>
            <a:ext cx="9143999" cy="17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3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3600"/>
              <a:buFont typeface="Calibri"/>
              <a:buNone/>
            </a:pPr>
            <a:r>
              <a:rPr b="1" lang="en-US"/>
              <a:t>Goal 1:  Building our Capacity</a:t>
            </a:r>
            <a:br>
              <a:rPr lang="en-US" sz="4800"/>
            </a:br>
            <a:r>
              <a:rPr lang="en-US" sz="2400"/>
              <a:t>Strategies for Building a Strong Affiliates</a:t>
            </a:r>
            <a:endParaRPr sz="2400"/>
          </a:p>
        </p:txBody>
      </p:sp>
      <p:grpSp>
        <p:nvGrpSpPr>
          <p:cNvPr id="536" name="Google Shape;536;p13"/>
          <p:cNvGrpSpPr/>
          <p:nvPr/>
        </p:nvGrpSpPr>
        <p:grpSpPr>
          <a:xfrm>
            <a:off x="1990837" y="1581274"/>
            <a:ext cx="6154688" cy="2681130"/>
            <a:chOff x="4911" y="224002"/>
            <a:chExt cx="8206251" cy="3574840"/>
          </a:xfrm>
        </p:grpSpPr>
        <p:sp>
          <p:nvSpPr>
            <p:cNvPr id="537" name="Google Shape;537;p13"/>
            <p:cNvSpPr/>
            <p:nvPr/>
          </p:nvSpPr>
          <p:spPr>
            <a:xfrm>
              <a:off x="1679674" y="945122"/>
              <a:ext cx="1339800" cy="0"/>
            </a:xfrm>
            <a:prstGeom prst="rect">
              <a:avLst/>
            </a:prstGeom>
            <a:solidFill>
              <a:srgbClr val="D5E1CD">
                <a:alpha val="89411"/>
              </a:srgbClr>
            </a:solidFill>
            <a:ln cap="flat" cmpd="sng" w="15875">
              <a:solidFill>
                <a:srgbClr val="D5E1C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3099873" y="832614"/>
              <a:ext cx="154200" cy="289200"/>
            </a:xfrm>
            <a:prstGeom prst="chevron">
              <a:avLst>
                <a:gd fmla="val 90000" name="adj"/>
              </a:avLst>
            </a:prstGeom>
            <a:solidFill>
              <a:srgbClr val="F0F0F0">
                <a:alpha val="89411"/>
              </a:srgbClr>
            </a:solidFill>
            <a:ln cap="flat" cmpd="sng" w="15875">
              <a:solidFill>
                <a:srgbClr val="F0F0F0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791042" y="224002"/>
              <a:ext cx="1442400" cy="1442400"/>
            </a:xfrm>
            <a:prstGeom prst="ellipse">
              <a:avLst/>
            </a:prstGeom>
            <a:solidFill>
              <a:srgbClr val="73A842"/>
            </a:solidFill>
            <a:ln cap="flat" cmpd="sng" w="15875">
              <a:solidFill>
                <a:srgbClr val="73A8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3"/>
            <p:cNvSpPr txBox="1"/>
            <p:nvPr/>
          </p:nvSpPr>
          <p:spPr>
            <a:xfrm>
              <a:off x="1002264" y="435224"/>
              <a:ext cx="1020000" cy="10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75" lIns="41975" spcFirstLastPara="1" rIns="41975" wrap="square" tIns="41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Calibri"/>
                <a:buNone/>
              </a:pPr>
              <a:r>
                <a:rPr lang="en-US" sz="4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3"/>
            <p:cNvSpPr/>
            <p:nvPr/>
          </p:nvSpPr>
          <p:spPr>
            <a:xfrm>
              <a:off x="4911" y="1831774"/>
              <a:ext cx="3014700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AD6DE">
                <a:alpha val="89411"/>
              </a:srgbClr>
            </a:solidFill>
            <a:ln cap="flat" cmpd="sng" w="15875">
              <a:solidFill>
                <a:srgbClr val="CAD6DE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3"/>
            <p:cNvSpPr txBox="1"/>
            <p:nvPr/>
          </p:nvSpPr>
          <p:spPr>
            <a:xfrm>
              <a:off x="4911" y="2224894"/>
              <a:ext cx="3014700" cy="15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78325" spcFirstLastPara="1" rIns="178325" wrap="square" tIns="12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Provide continued professional development and learning opportunities to support Affiliate growth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3354437" y="945726"/>
              <a:ext cx="3014700" cy="0"/>
            </a:xfrm>
            <a:prstGeom prst="rect">
              <a:avLst/>
            </a:prstGeom>
            <a:solidFill>
              <a:srgbClr val="FFD1CA">
                <a:alpha val="89411"/>
              </a:srgbClr>
            </a:solidFill>
            <a:ln cap="flat" cmpd="sng" w="15875">
              <a:solidFill>
                <a:srgbClr val="FFD1CA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6449398" y="833124"/>
              <a:ext cx="154200" cy="289500"/>
            </a:xfrm>
            <a:prstGeom prst="chevron">
              <a:avLst>
                <a:gd fmla="val 90000" name="adj"/>
              </a:avLst>
            </a:prstGeom>
            <a:solidFill>
              <a:srgbClr val="CACACA">
                <a:alpha val="89411"/>
              </a:srgbClr>
            </a:solidFill>
            <a:ln cap="flat" cmpd="sng" w="15875">
              <a:solidFill>
                <a:srgbClr val="CACACA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4140568" y="224606"/>
              <a:ext cx="1442400" cy="1442400"/>
            </a:xfrm>
            <a:prstGeom prst="ellipse">
              <a:avLst/>
            </a:prstGeom>
            <a:solidFill>
              <a:schemeClr val="accent3"/>
            </a:solidFill>
            <a:ln cap="flat" cmpd="sng" w="158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3"/>
            <p:cNvSpPr txBox="1"/>
            <p:nvPr/>
          </p:nvSpPr>
          <p:spPr>
            <a:xfrm>
              <a:off x="4351790" y="435828"/>
              <a:ext cx="1020000" cy="10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75" lIns="41975" spcFirstLastPara="1" rIns="41975" wrap="square" tIns="41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Calibri"/>
                <a:buNone/>
              </a:pPr>
              <a:r>
                <a:rPr lang="en-US" sz="4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3354437" y="1833122"/>
              <a:ext cx="3014700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D5E1CD">
                <a:alpha val="89411"/>
              </a:srgbClr>
            </a:solidFill>
            <a:ln cap="flat" cmpd="sng" w="15875">
              <a:solidFill>
                <a:srgbClr val="D5E1C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3"/>
            <p:cNvSpPr txBox="1"/>
            <p:nvPr/>
          </p:nvSpPr>
          <p:spPr>
            <a:xfrm>
              <a:off x="3354437" y="2226242"/>
              <a:ext cx="3014700" cy="15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78325" spcFirstLastPara="1" rIns="178325" wrap="square" tIns="12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Improve and enhance resources available to the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Network for capacity building.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6703962" y="945726"/>
              <a:ext cx="1507200" cy="0"/>
            </a:xfrm>
            <a:prstGeom prst="rect">
              <a:avLst/>
            </a:prstGeom>
            <a:solidFill>
              <a:srgbClr val="F0F0F0">
                <a:alpha val="89411"/>
              </a:srgbClr>
            </a:solidFill>
            <a:ln cap="flat" cmpd="sng" w="15875">
              <a:solidFill>
                <a:srgbClr val="F0F0F0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0" name="Google Shape;55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203"/>
            <a:ext cx="9143999" cy="17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4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3600"/>
              <a:buFont typeface="Calibri"/>
              <a:buNone/>
            </a:pPr>
            <a:r>
              <a:rPr lang="en-US"/>
              <a:t>How to support:  </a:t>
            </a:r>
            <a:br>
              <a:rPr lang="en-US"/>
            </a:br>
            <a:r>
              <a:rPr lang="en-US" sz="2400"/>
              <a:t>Join an Affinity Group or Committee</a:t>
            </a:r>
            <a:endParaRPr/>
          </a:p>
        </p:txBody>
      </p:sp>
      <p:grpSp>
        <p:nvGrpSpPr>
          <p:cNvPr id="556" name="Google Shape;556;p14"/>
          <p:cNvGrpSpPr/>
          <p:nvPr/>
        </p:nvGrpSpPr>
        <p:grpSpPr>
          <a:xfrm>
            <a:off x="825779" y="1561334"/>
            <a:ext cx="7536890" cy="2663768"/>
            <a:chOff x="3454" y="177034"/>
            <a:chExt cx="7536890" cy="2663768"/>
          </a:xfrm>
        </p:grpSpPr>
        <p:sp>
          <p:nvSpPr>
            <p:cNvPr id="557" name="Google Shape;557;p14"/>
            <p:cNvSpPr/>
            <p:nvPr/>
          </p:nvSpPr>
          <p:spPr>
            <a:xfrm>
              <a:off x="151236" y="337131"/>
              <a:ext cx="3546764" cy="1108363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12700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4"/>
            <p:cNvSpPr txBox="1"/>
            <p:nvPr/>
          </p:nvSpPr>
          <p:spPr>
            <a:xfrm>
              <a:off x="151236" y="337131"/>
              <a:ext cx="3546764" cy="1108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750725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Professional Development Committee (3</a:t>
              </a:r>
              <a:r>
                <a:rPr baseline="30000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rd</a:t>
              </a: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Thursday 2pm ET)</a:t>
              </a:r>
              <a:endParaRPr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3454" y="177034"/>
              <a:ext cx="775854" cy="116378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24998" r="-24998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3993580" y="337131"/>
              <a:ext cx="3546764" cy="1108363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12700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4"/>
            <p:cNvSpPr txBox="1"/>
            <p:nvPr/>
          </p:nvSpPr>
          <p:spPr>
            <a:xfrm>
              <a:off x="3993580" y="337131"/>
              <a:ext cx="3546764" cy="1108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750725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Affiliate Network Community Check-in (3</a:t>
              </a:r>
              <a:r>
                <a:rPr baseline="30000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rd</a:t>
              </a: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Wednesday 2pm ET)</a:t>
              </a:r>
              <a:endParaRPr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3845798" y="177034"/>
              <a:ext cx="775854" cy="116378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24998" r="-24998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151236" y="1732439"/>
              <a:ext cx="3546764" cy="1108363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12700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4"/>
            <p:cNvSpPr txBox="1"/>
            <p:nvPr/>
          </p:nvSpPr>
          <p:spPr>
            <a:xfrm>
              <a:off x="151236" y="1732439"/>
              <a:ext cx="3546764" cy="1108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750725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Fund Development Community of Practice (Bimonthly)</a:t>
              </a:r>
              <a:endParaRPr/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3454" y="1572342"/>
              <a:ext cx="775854" cy="116378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24998" r="-24998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3993580" y="1732439"/>
              <a:ext cx="3546764" cy="1108363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12700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4"/>
            <p:cNvSpPr txBox="1"/>
            <p:nvPr/>
          </p:nvSpPr>
          <p:spPr>
            <a:xfrm>
              <a:off x="3993580" y="1732439"/>
              <a:ext cx="3546764" cy="1108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750725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Affiliate Staff Networking (1</a:t>
              </a:r>
              <a:r>
                <a:rPr baseline="30000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</a:t>
              </a: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Tuesday 2pm ET)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Affiliate ED Call (Last Wednesday 3pm ET)</a:t>
              </a:r>
              <a:endParaRPr/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3845798" y="1572342"/>
              <a:ext cx="775854" cy="116378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-24998" r="-24998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69" name="Google Shape;569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" y="-2203"/>
            <a:ext cx="9143999" cy="17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6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3600"/>
              <a:buFont typeface="Calibri"/>
              <a:buNone/>
            </a:pPr>
            <a:r>
              <a:rPr b="1" lang="en-US"/>
              <a:t>Goal 2:  Equity and Inclusion</a:t>
            </a:r>
            <a:br>
              <a:rPr lang="en-US" sz="4800"/>
            </a:br>
            <a:r>
              <a:rPr lang="en-US" sz="2400"/>
              <a:t>Strategies for Building a Strong Network</a:t>
            </a:r>
            <a:endParaRPr sz="2400"/>
          </a:p>
        </p:txBody>
      </p:sp>
      <p:grpSp>
        <p:nvGrpSpPr>
          <p:cNvPr id="575" name="Google Shape;575;p16"/>
          <p:cNvGrpSpPr/>
          <p:nvPr/>
        </p:nvGrpSpPr>
        <p:grpSpPr>
          <a:xfrm>
            <a:off x="826405" y="1552699"/>
            <a:ext cx="7285313" cy="2681130"/>
            <a:chOff x="4911" y="224002"/>
            <a:chExt cx="9713751" cy="3574840"/>
          </a:xfrm>
        </p:grpSpPr>
        <p:sp>
          <p:nvSpPr>
            <p:cNvPr id="576" name="Google Shape;576;p16"/>
            <p:cNvSpPr/>
            <p:nvPr/>
          </p:nvSpPr>
          <p:spPr>
            <a:xfrm>
              <a:off x="1679674" y="945122"/>
              <a:ext cx="1339800" cy="0"/>
            </a:xfrm>
            <a:prstGeom prst="rect">
              <a:avLst/>
            </a:prstGeom>
            <a:solidFill>
              <a:srgbClr val="D5E1CD">
                <a:alpha val="89411"/>
              </a:srgbClr>
            </a:solidFill>
            <a:ln cap="flat" cmpd="sng" w="15875">
              <a:solidFill>
                <a:srgbClr val="D5E1C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3099873" y="832614"/>
              <a:ext cx="154200" cy="289200"/>
            </a:xfrm>
            <a:prstGeom prst="chevron">
              <a:avLst>
                <a:gd fmla="val 90000" name="adj"/>
              </a:avLst>
            </a:prstGeom>
            <a:solidFill>
              <a:srgbClr val="F0F0F0">
                <a:alpha val="89411"/>
              </a:srgbClr>
            </a:solidFill>
            <a:ln cap="flat" cmpd="sng" w="15875">
              <a:solidFill>
                <a:srgbClr val="F0F0F0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791042" y="224002"/>
              <a:ext cx="1442400" cy="1442400"/>
            </a:xfrm>
            <a:prstGeom prst="ellipse">
              <a:avLst/>
            </a:prstGeom>
            <a:solidFill>
              <a:srgbClr val="73A842"/>
            </a:solidFill>
            <a:ln cap="flat" cmpd="sng" w="15875">
              <a:solidFill>
                <a:srgbClr val="73A8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6"/>
            <p:cNvSpPr txBox="1"/>
            <p:nvPr/>
          </p:nvSpPr>
          <p:spPr>
            <a:xfrm>
              <a:off x="1002264" y="435224"/>
              <a:ext cx="1020000" cy="10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75" lIns="41975" spcFirstLastPara="1" rIns="41975" wrap="square" tIns="41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Calibri"/>
                <a:buNone/>
              </a:pPr>
              <a:r>
                <a:rPr lang="en-US" sz="4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4911" y="1831774"/>
              <a:ext cx="3014700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AD6DE">
                <a:alpha val="89411"/>
              </a:srgbClr>
            </a:solidFill>
            <a:ln cap="flat" cmpd="sng" w="15875">
              <a:solidFill>
                <a:srgbClr val="CAD6DE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6"/>
            <p:cNvSpPr txBox="1"/>
            <p:nvPr/>
          </p:nvSpPr>
          <p:spPr>
            <a:xfrm>
              <a:off x="4911" y="2224894"/>
              <a:ext cx="3014700" cy="15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78325" spcFirstLastPara="1" rIns="178325" wrap="square" tIns="12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 Network-wide JEDIA expectations upheld by the Affiliate Network Working and Advisory Groups.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3354437" y="945726"/>
              <a:ext cx="3014700" cy="0"/>
            </a:xfrm>
            <a:prstGeom prst="rect">
              <a:avLst/>
            </a:prstGeom>
            <a:solidFill>
              <a:srgbClr val="FFD1CA">
                <a:alpha val="89411"/>
              </a:srgbClr>
            </a:solidFill>
            <a:ln cap="flat" cmpd="sng" w="15875">
              <a:solidFill>
                <a:srgbClr val="FFD1CA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6449398" y="833124"/>
              <a:ext cx="154200" cy="289500"/>
            </a:xfrm>
            <a:prstGeom prst="chevron">
              <a:avLst>
                <a:gd fmla="val 90000" name="adj"/>
              </a:avLst>
            </a:prstGeom>
            <a:solidFill>
              <a:srgbClr val="CACACA">
                <a:alpha val="89411"/>
              </a:srgbClr>
            </a:solidFill>
            <a:ln cap="flat" cmpd="sng" w="15875">
              <a:solidFill>
                <a:srgbClr val="CACACA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4140568" y="224606"/>
              <a:ext cx="1442400" cy="1442400"/>
            </a:xfrm>
            <a:prstGeom prst="ellipse">
              <a:avLst/>
            </a:prstGeom>
            <a:solidFill>
              <a:schemeClr val="accent3"/>
            </a:solidFill>
            <a:ln cap="flat" cmpd="sng" w="158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6"/>
            <p:cNvSpPr txBox="1"/>
            <p:nvPr/>
          </p:nvSpPr>
          <p:spPr>
            <a:xfrm>
              <a:off x="4351790" y="435828"/>
              <a:ext cx="1020000" cy="10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75" lIns="41975" spcFirstLastPara="1" rIns="41975" wrap="square" tIns="41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Calibri"/>
                <a:buNone/>
              </a:pPr>
              <a:r>
                <a:rPr lang="en-US" sz="4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3354437" y="1833122"/>
              <a:ext cx="3014700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D5E1CD">
                <a:alpha val="89411"/>
              </a:srgbClr>
            </a:solidFill>
            <a:ln cap="flat" cmpd="sng" w="15875">
              <a:solidFill>
                <a:srgbClr val="D5E1C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6"/>
            <p:cNvSpPr txBox="1"/>
            <p:nvPr/>
          </p:nvSpPr>
          <p:spPr>
            <a:xfrm>
              <a:off x="3354437" y="2226242"/>
              <a:ext cx="3014700" cy="15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78325" spcFirstLastPara="1" rIns="178325" wrap="square" tIns="12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Define and model JEDIA best practices within our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own groups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6703962" y="945726"/>
              <a:ext cx="1507200" cy="0"/>
            </a:xfrm>
            <a:prstGeom prst="rect">
              <a:avLst/>
            </a:prstGeom>
            <a:solidFill>
              <a:srgbClr val="F0F0F0">
                <a:alpha val="89411"/>
              </a:srgbClr>
            </a:solidFill>
            <a:ln cap="flat" cmpd="sng" w="15875">
              <a:solidFill>
                <a:srgbClr val="F0F0F0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7490093" y="224606"/>
              <a:ext cx="1442400" cy="1442400"/>
            </a:xfrm>
            <a:prstGeom prst="ellipse">
              <a:avLst/>
            </a:prstGeom>
            <a:solidFill>
              <a:srgbClr val="057B9E"/>
            </a:solidFill>
            <a:ln cap="flat" cmpd="sng" w="15875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6"/>
            <p:cNvSpPr txBox="1"/>
            <p:nvPr/>
          </p:nvSpPr>
          <p:spPr>
            <a:xfrm>
              <a:off x="7701315" y="435828"/>
              <a:ext cx="1020000" cy="10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75" lIns="41975" spcFirstLastPara="1" rIns="41975" wrap="square" tIns="41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Calibri"/>
                <a:buNone/>
              </a:pPr>
              <a:r>
                <a:rPr lang="en-US" sz="4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6703962" y="1833122"/>
              <a:ext cx="3014700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FFD1CA">
                <a:alpha val="89411"/>
              </a:srgbClr>
            </a:solidFill>
            <a:ln cap="flat" cmpd="sng" w="15875">
              <a:solidFill>
                <a:srgbClr val="FFD1CA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6"/>
            <p:cNvSpPr txBox="1"/>
            <p:nvPr/>
          </p:nvSpPr>
          <p:spPr>
            <a:xfrm>
              <a:off x="6703962" y="2226242"/>
              <a:ext cx="3014700" cy="15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78325" spcFirstLastPara="1" rIns="178325" wrap="square" tIns="12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 a suite of JEDIA based organizational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assessment tools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93" name="Google Shape;5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203"/>
            <a:ext cx="9143999" cy="17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7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3600"/>
              <a:buFont typeface="Calibri"/>
              <a:buNone/>
            </a:pPr>
            <a:r>
              <a:rPr b="1" lang="en-US"/>
              <a:t>Goal 2:  Equity and Inclusion</a:t>
            </a:r>
            <a:br>
              <a:rPr lang="en-US" sz="4800"/>
            </a:br>
            <a:r>
              <a:rPr lang="en-US" sz="2400"/>
              <a:t>Strategies for Building a Equitable Affiliates</a:t>
            </a:r>
            <a:endParaRPr sz="2400"/>
          </a:p>
        </p:txBody>
      </p:sp>
      <p:grpSp>
        <p:nvGrpSpPr>
          <p:cNvPr id="599" name="Google Shape;599;p17"/>
          <p:cNvGrpSpPr/>
          <p:nvPr/>
        </p:nvGrpSpPr>
        <p:grpSpPr>
          <a:xfrm>
            <a:off x="1912255" y="1588417"/>
            <a:ext cx="6154688" cy="2681130"/>
            <a:chOff x="826405" y="1552699"/>
            <a:chExt cx="6154688" cy="2681130"/>
          </a:xfrm>
        </p:grpSpPr>
        <p:sp>
          <p:nvSpPr>
            <p:cNvPr id="600" name="Google Shape;600;p17"/>
            <p:cNvSpPr/>
            <p:nvPr/>
          </p:nvSpPr>
          <p:spPr>
            <a:xfrm>
              <a:off x="2082477" y="2093539"/>
              <a:ext cx="1004850" cy="0"/>
            </a:xfrm>
            <a:prstGeom prst="rect">
              <a:avLst/>
            </a:prstGeom>
            <a:solidFill>
              <a:srgbClr val="D5E1CD">
                <a:alpha val="89411"/>
              </a:srgbClr>
            </a:solidFill>
            <a:ln cap="flat" cmpd="sng" w="15875">
              <a:solidFill>
                <a:srgbClr val="D5E1C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147626" y="2009158"/>
              <a:ext cx="115650" cy="216900"/>
            </a:xfrm>
            <a:prstGeom prst="chevron">
              <a:avLst>
                <a:gd fmla="val 90000" name="adj"/>
              </a:avLst>
            </a:prstGeom>
            <a:solidFill>
              <a:srgbClr val="F0F0F0">
                <a:alpha val="89411"/>
              </a:srgbClr>
            </a:solidFill>
            <a:ln cap="flat" cmpd="sng" w="15875">
              <a:solidFill>
                <a:srgbClr val="F0F0F0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1416003" y="1552699"/>
              <a:ext cx="1081800" cy="1081800"/>
            </a:xfrm>
            <a:prstGeom prst="ellipse">
              <a:avLst/>
            </a:prstGeom>
            <a:solidFill>
              <a:srgbClr val="73A842"/>
            </a:solidFill>
            <a:ln cap="flat" cmpd="sng" w="15875">
              <a:solidFill>
                <a:srgbClr val="73A8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7"/>
            <p:cNvSpPr txBox="1"/>
            <p:nvPr/>
          </p:nvSpPr>
          <p:spPr>
            <a:xfrm>
              <a:off x="1574420" y="1711116"/>
              <a:ext cx="7650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75" lIns="41975" spcFirstLastPara="1" rIns="41975" wrap="square" tIns="41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Calibri"/>
                <a:buNone/>
              </a:pPr>
              <a:r>
                <a:rPr lang="en-US" sz="4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826405" y="2758528"/>
              <a:ext cx="2261025" cy="14742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AD6DE">
                <a:alpha val="89411"/>
              </a:srgbClr>
            </a:solidFill>
            <a:ln cap="flat" cmpd="sng" w="15875">
              <a:solidFill>
                <a:srgbClr val="CAD6DE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7"/>
            <p:cNvSpPr txBox="1"/>
            <p:nvPr/>
          </p:nvSpPr>
          <p:spPr>
            <a:xfrm>
              <a:off x="826405" y="3053368"/>
              <a:ext cx="2261025" cy="11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78325" spcFirstLastPara="1" rIns="178325" wrap="square" tIns="12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 expectations and accountability measures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 Affiliates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3338549" y="2093992"/>
              <a:ext cx="2261025" cy="0"/>
            </a:xfrm>
            <a:prstGeom prst="rect">
              <a:avLst/>
            </a:prstGeom>
            <a:solidFill>
              <a:srgbClr val="FFD1CA">
                <a:alpha val="89411"/>
              </a:srgbClr>
            </a:solidFill>
            <a:ln cap="flat" cmpd="sng" w="15875">
              <a:solidFill>
                <a:srgbClr val="FFD1CA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5659770" y="2009541"/>
              <a:ext cx="115650" cy="217125"/>
            </a:xfrm>
            <a:prstGeom prst="chevron">
              <a:avLst>
                <a:gd fmla="val 90000" name="adj"/>
              </a:avLst>
            </a:prstGeom>
            <a:solidFill>
              <a:srgbClr val="CACACA">
                <a:alpha val="89411"/>
              </a:srgbClr>
            </a:solidFill>
            <a:ln cap="flat" cmpd="sng" w="15875">
              <a:solidFill>
                <a:srgbClr val="CACACA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3928148" y="1553152"/>
              <a:ext cx="1081800" cy="1081800"/>
            </a:xfrm>
            <a:prstGeom prst="ellipse">
              <a:avLst/>
            </a:prstGeom>
            <a:solidFill>
              <a:schemeClr val="accent3"/>
            </a:solidFill>
            <a:ln cap="flat" cmpd="sng" w="158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7"/>
            <p:cNvSpPr txBox="1"/>
            <p:nvPr/>
          </p:nvSpPr>
          <p:spPr>
            <a:xfrm>
              <a:off x="4086564" y="1711569"/>
              <a:ext cx="7650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75" lIns="41975" spcFirstLastPara="1" rIns="41975" wrap="square" tIns="41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Calibri"/>
                <a:buNone/>
              </a:pPr>
              <a:r>
                <a:rPr lang="en-US" sz="4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3338549" y="2759539"/>
              <a:ext cx="2261025" cy="14742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D5E1CD">
                <a:alpha val="89411"/>
              </a:srgbClr>
            </a:solidFill>
            <a:ln cap="flat" cmpd="sng" w="15875">
              <a:solidFill>
                <a:srgbClr val="D5E1C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7"/>
            <p:cNvSpPr txBox="1"/>
            <p:nvPr/>
          </p:nvSpPr>
          <p:spPr>
            <a:xfrm>
              <a:off x="3338549" y="3054379"/>
              <a:ext cx="2261025" cy="11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78325" spcFirstLastPara="1" rIns="178325" wrap="square" tIns="12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Support Affiliates that are implementing JEDIA initiatives at the Affiliate level and highlight achievements.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5850693" y="2093992"/>
              <a:ext cx="1130400" cy="0"/>
            </a:xfrm>
            <a:prstGeom prst="rect">
              <a:avLst/>
            </a:prstGeom>
            <a:solidFill>
              <a:srgbClr val="F0F0F0">
                <a:alpha val="89411"/>
              </a:srgbClr>
            </a:solidFill>
            <a:ln cap="flat" cmpd="sng" w="15875">
              <a:solidFill>
                <a:srgbClr val="F0F0F0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13" name="Google Shape;6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203"/>
            <a:ext cx="9143999" cy="17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8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3600"/>
              <a:buFont typeface="Calibri"/>
              <a:buNone/>
            </a:pPr>
            <a:r>
              <a:rPr lang="en-US"/>
              <a:t>How to support:  </a:t>
            </a:r>
            <a:endParaRPr sz="2400"/>
          </a:p>
        </p:txBody>
      </p:sp>
      <p:grpSp>
        <p:nvGrpSpPr>
          <p:cNvPr id="619" name="Google Shape;619;p18"/>
          <p:cNvGrpSpPr/>
          <p:nvPr/>
        </p:nvGrpSpPr>
        <p:grpSpPr>
          <a:xfrm>
            <a:off x="823758" y="1528584"/>
            <a:ext cx="7718732" cy="2729269"/>
            <a:chOff x="1433" y="144284"/>
            <a:chExt cx="7718732" cy="2729269"/>
          </a:xfrm>
        </p:grpSpPr>
        <p:sp>
          <p:nvSpPr>
            <p:cNvPr id="620" name="Google Shape;620;p18"/>
            <p:cNvSpPr/>
            <p:nvPr/>
          </p:nvSpPr>
          <p:spPr>
            <a:xfrm>
              <a:off x="152849" y="308318"/>
              <a:ext cx="3633977" cy="113561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12700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8"/>
            <p:cNvSpPr txBox="1"/>
            <p:nvPr/>
          </p:nvSpPr>
          <p:spPr>
            <a:xfrm>
              <a:off x="152849" y="308318"/>
              <a:ext cx="3633977" cy="11356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7691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Affiliate Network EDI Working Group (2nd Tuesday 2pm ET)</a:t>
              </a:r>
              <a:endParaRPr/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1433" y="144284"/>
              <a:ext cx="794932" cy="119239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24998" r="-24998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4086188" y="308318"/>
              <a:ext cx="3633977" cy="113561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12700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8"/>
            <p:cNvSpPr txBox="1"/>
            <p:nvPr/>
          </p:nvSpPr>
          <p:spPr>
            <a:xfrm>
              <a:off x="4086188" y="308318"/>
              <a:ext cx="3633977" cy="11356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7691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Affiliate Network Community Check-in (3</a:t>
              </a:r>
              <a:r>
                <a:rPr baseline="3000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rd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Wednesday 2pm ET- Quarterly)</a:t>
              </a:r>
              <a:endParaRPr/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3934772" y="144284"/>
              <a:ext cx="794932" cy="119239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24998" r="-24998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152849" y="1737935"/>
              <a:ext cx="3633977" cy="113561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12700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8"/>
            <p:cNvSpPr txBox="1"/>
            <p:nvPr/>
          </p:nvSpPr>
          <p:spPr>
            <a:xfrm>
              <a:off x="152849" y="1737935"/>
              <a:ext cx="3633977" cy="11356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7691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Share successes, challenges, and resources with the network.</a:t>
              </a:r>
              <a:endParaRPr/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1433" y="1573901"/>
              <a:ext cx="794932" cy="119239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24998" r="-24998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4086188" y="1737935"/>
              <a:ext cx="3633977" cy="113561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12700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8"/>
            <p:cNvSpPr txBox="1"/>
            <p:nvPr/>
          </p:nvSpPr>
          <p:spPr>
            <a:xfrm>
              <a:off x="4086188" y="1737935"/>
              <a:ext cx="3633977" cy="11356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7691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 a part of the development of tools.  Or implement and use them!</a:t>
              </a:r>
              <a:endParaRPr/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3934772" y="1573901"/>
              <a:ext cx="794932" cy="119239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-24998" r="-24998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32" name="Google Shape;632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" y="-2203"/>
            <a:ext cx="9143999" cy="17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0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3600"/>
              <a:buFont typeface="Calibri"/>
              <a:buNone/>
            </a:pPr>
            <a:r>
              <a:rPr b="1" lang="en-US"/>
              <a:t>Goal 3:  Advocacy and Shared Messaging</a:t>
            </a:r>
            <a:endParaRPr sz="2400"/>
          </a:p>
        </p:txBody>
      </p:sp>
      <p:grpSp>
        <p:nvGrpSpPr>
          <p:cNvPr id="638" name="Google Shape;638;p20"/>
          <p:cNvGrpSpPr/>
          <p:nvPr/>
        </p:nvGrpSpPr>
        <p:grpSpPr>
          <a:xfrm>
            <a:off x="826405" y="1552699"/>
            <a:ext cx="7285313" cy="2681130"/>
            <a:chOff x="4911" y="224002"/>
            <a:chExt cx="9713751" cy="3574840"/>
          </a:xfrm>
        </p:grpSpPr>
        <p:sp>
          <p:nvSpPr>
            <p:cNvPr id="639" name="Google Shape;639;p20"/>
            <p:cNvSpPr/>
            <p:nvPr/>
          </p:nvSpPr>
          <p:spPr>
            <a:xfrm>
              <a:off x="1679674" y="945122"/>
              <a:ext cx="1339800" cy="0"/>
            </a:xfrm>
            <a:prstGeom prst="rect">
              <a:avLst/>
            </a:prstGeom>
            <a:solidFill>
              <a:srgbClr val="D5E1CD">
                <a:alpha val="89411"/>
              </a:srgbClr>
            </a:solidFill>
            <a:ln cap="flat" cmpd="sng" w="15875">
              <a:solidFill>
                <a:srgbClr val="D5E1C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3099873" y="832614"/>
              <a:ext cx="154200" cy="289200"/>
            </a:xfrm>
            <a:prstGeom prst="chevron">
              <a:avLst>
                <a:gd fmla="val 90000" name="adj"/>
              </a:avLst>
            </a:prstGeom>
            <a:solidFill>
              <a:srgbClr val="F0F0F0">
                <a:alpha val="89411"/>
              </a:srgbClr>
            </a:solidFill>
            <a:ln cap="flat" cmpd="sng" w="15875">
              <a:solidFill>
                <a:srgbClr val="F0F0F0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791042" y="224002"/>
              <a:ext cx="1442400" cy="1442400"/>
            </a:xfrm>
            <a:prstGeom prst="ellipse">
              <a:avLst/>
            </a:prstGeom>
            <a:solidFill>
              <a:srgbClr val="73A842"/>
            </a:solidFill>
            <a:ln cap="flat" cmpd="sng" w="15875">
              <a:solidFill>
                <a:srgbClr val="73A8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0"/>
            <p:cNvSpPr txBox="1"/>
            <p:nvPr/>
          </p:nvSpPr>
          <p:spPr>
            <a:xfrm>
              <a:off x="1002264" y="435224"/>
              <a:ext cx="1020000" cy="10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75" lIns="41975" spcFirstLastPara="1" rIns="41975" wrap="square" tIns="41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Calibri"/>
                <a:buNone/>
              </a:pPr>
              <a:r>
                <a:rPr lang="en-US" sz="4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4911" y="1831774"/>
              <a:ext cx="3014700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AD6DE">
                <a:alpha val="89411"/>
              </a:srgbClr>
            </a:solidFill>
            <a:ln cap="flat" cmpd="sng" w="15875">
              <a:solidFill>
                <a:srgbClr val="CAD6DE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0"/>
            <p:cNvSpPr txBox="1"/>
            <p:nvPr/>
          </p:nvSpPr>
          <p:spPr>
            <a:xfrm>
              <a:off x="4911" y="2224894"/>
              <a:ext cx="3014700" cy="15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78325" spcFirstLastPara="1" rIns="178325" wrap="square" tIns="12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Build Affiliate leadership for environmental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education advocacy.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0"/>
            <p:cNvSpPr/>
            <p:nvPr/>
          </p:nvSpPr>
          <p:spPr>
            <a:xfrm>
              <a:off x="3354437" y="945726"/>
              <a:ext cx="3014700" cy="0"/>
            </a:xfrm>
            <a:prstGeom prst="rect">
              <a:avLst/>
            </a:prstGeom>
            <a:solidFill>
              <a:srgbClr val="FFD1CA">
                <a:alpha val="89411"/>
              </a:srgbClr>
            </a:solidFill>
            <a:ln cap="flat" cmpd="sng" w="15875">
              <a:solidFill>
                <a:srgbClr val="FFD1CA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0"/>
            <p:cNvSpPr/>
            <p:nvPr/>
          </p:nvSpPr>
          <p:spPr>
            <a:xfrm>
              <a:off x="6449398" y="833124"/>
              <a:ext cx="154200" cy="289500"/>
            </a:xfrm>
            <a:prstGeom prst="chevron">
              <a:avLst>
                <a:gd fmla="val 90000" name="adj"/>
              </a:avLst>
            </a:prstGeom>
            <a:solidFill>
              <a:srgbClr val="CACACA">
                <a:alpha val="89411"/>
              </a:srgbClr>
            </a:solidFill>
            <a:ln cap="flat" cmpd="sng" w="15875">
              <a:solidFill>
                <a:srgbClr val="CACACA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4140568" y="224606"/>
              <a:ext cx="1442400" cy="1442400"/>
            </a:xfrm>
            <a:prstGeom prst="ellipse">
              <a:avLst/>
            </a:prstGeom>
            <a:solidFill>
              <a:schemeClr val="accent3"/>
            </a:solidFill>
            <a:ln cap="flat" cmpd="sng" w="158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20"/>
            <p:cNvSpPr txBox="1"/>
            <p:nvPr/>
          </p:nvSpPr>
          <p:spPr>
            <a:xfrm>
              <a:off x="4351790" y="435828"/>
              <a:ext cx="1020000" cy="10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75" lIns="41975" spcFirstLastPara="1" rIns="41975" wrap="square" tIns="41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Calibri"/>
                <a:buNone/>
              </a:pPr>
              <a:r>
                <a:rPr lang="en-US" sz="4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3354437" y="1833122"/>
              <a:ext cx="3014700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D5E1CD">
                <a:alpha val="89411"/>
              </a:srgbClr>
            </a:solidFill>
            <a:ln cap="flat" cmpd="sng" w="15875">
              <a:solidFill>
                <a:srgbClr val="D5E1C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20"/>
            <p:cNvSpPr txBox="1"/>
            <p:nvPr/>
          </p:nvSpPr>
          <p:spPr>
            <a:xfrm>
              <a:off x="3354437" y="2226242"/>
              <a:ext cx="3014700" cy="15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78325" spcFirstLastPara="1" rIns="178325" wrap="square" tIns="12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Create a unified voice and messaging for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environmental education and the Network.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6703962" y="945726"/>
              <a:ext cx="1507200" cy="0"/>
            </a:xfrm>
            <a:prstGeom prst="rect">
              <a:avLst/>
            </a:prstGeom>
            <a:solidFill>
              <a:srgbClr val="F0F0F0">
                <a:alpha val="89411"/>
              </a:srgbClr>
            </a:solidFill>
            <a:ln cap="flat" cmpd="sng" w="15875">
              <a:solidFill>
                <a:srgbClr val="F0F0F0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20"/>
            <p:cNvSpPr/>
            <p:nvPr/>
          </p:nvSpPr>
          <p:spPr>
            <a:xfrm>
              <a:off x="7490093" y="224606"/>
              <a:ext cx="1442400" cy="1442400"/>
            </a:xfrm>
            <a:prstGeom prst="ellipse">
              <a:avLst/>
            </a:prstGeom>
            <a:solidFill>
              <a:srgbClr val="057B9E"/>
            </a:solidFill>
            <a:ln cap="flat" cmpd="sng" w="15875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20"/>
            <p:cNvSpPr txBox="1"/>
            <p:nvPr/>
          </p:nvSpPr>
          <p:spPr>
            <a:xfrm>
              <a:off x="7701315" y="435828"/>
              <a:ext cx="1020000" cy="10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75" lIns="41975" spcFirstLastPara="1" rIns="41975" wrap="square" tIns="41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Calibri"/>
                <a:buNone/>
              </a:pPr>
              <a:r>
                <a:rPr lang="en-US" sz="4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6703962" y="1833122"/>
              <a:ext cx="3014700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FFD1CA">
                <a:alpha val="89411"/>
              </a:srgbClr>
            </a:solidFill>
            <a:ln cap="flat" cmpd="sng" w="15875">
              <a:solidFill>
                <a:srgbClr val="FFD1CA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0"/>
            <p:cNvSpPr txBox="1"/>
            <p:nvPr/>
          </p:nvSpPr>
          <p:spPr>
            <a:xfrm>
              <a:off x="6703962" y="2226242"/>
              <a:ext cx="3014700" cy="15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78325" spcFirstLastPara="1" rIns="178325" wrap="square" tIns="12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Build coalitions and strong partnerships.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56" name="Google Shape;6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203"/>
            <a:ext cx="9143999" cy="17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1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3600"/>
              <a:buFont typeface="Calibri"/>
              <a:buNone/>
            </a:pPr>
            <a:r>
              <a:rPr lang="en-US"/>
              <a:t>How to support:  </a:t>
            </a:r>
            <a:endParaRPr sz="2400"/>
          </a:p>
        </p:txBody>
      </p:sp>
      <p:grpSp>
        <p:nvGrpSpPr>
          <p:cNvPr id="662" name="Google Shape;662;p21"/>
          <p:cNvGrpSpPr/>
          <p:nvPr/>
        </p:nvGrpSpPr>
        <p:grpSpPr>
          <a:xfrm>
            <a:off x="823758" y="1528584"/>
            <a:ext cx="7718732" cy="2729269"/>
            <a:chOff x="1433" y="144284"/>
            <a:chExt cx="7718732" cy="2729269"/>
          </a:xfrm>
        </p:grpSpPr>
        <p:sp>
          <p:nvSpPr>
            <p:cNvPr id="663" name="Google Shape;663;p21"/>
            <p:cNvSpPr/>
            <p:nvPr/>
          </p:nvSpPr>
          <p:spPr>
            <a:xfrm>
              <a:off x="152849" y="308318"/>
              <a:ext cx="3633977" cy="113561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12700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1"/>
            <p:cNvSpPr txBox="1"/>
            <p:nvPr/>
          </p:nvSpPr>
          <p:spPr>
            <a:xfrm>
              <a:off x="152849" y="308318"/>
              <a:ext cx="3633977" cy="11356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769175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Affiliate Advocacy Group (Polling for meeting times)</a:t>
              </a:r>
              <a:endParaRPr/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1433" y="144284"/>
              <a:ext cx="794932" cy="119239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24998" r="-24998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4086188" y="308318"/>
              <a:ext cx="3633977" cy="113561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12700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1"/>
            <p:cNvSpPr txBox="1"/>
            <p:nvPr/>
          </p:nvSpPr>
          <p:spPr>
            <a:xfrm>
              <a:off x="4086188" y="308318"/>
              <a:ext cx="3633977" cy="11356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769175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Monthly NAAEE Advocacy Calls (1</a:t>
              </a:r>
              <a:r>
                <a:rPr baseline="30000"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</a:t>
              </a: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Thursday 1pm ET)</a:t>
              </a:r>
              <a:endParaRPr/>
            </a:p>
          </p:txBody>
        </p:sp>
        <p:sp>
          <p:nvSpPr>
            <p:cNvPr id="668" name="Google Shape;668;p21"/>
            <p:cNvSpPr/>
            <p:nvPr/>
          </p:nvSpPr>
          <p:spPr>
            <a:xfrm>
              <a:off x="3934772" y="144284"/>
              <a:ext cx="794932" cy="119239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24998" r="-24998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152849" y="1737935"/>
              <a:ext cx="3633977" cy="113561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12700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1"/>
            <p:cNvSpPr txBox="1"/>
            <p:nvPr/>
          </p:nvSpPr>
          <p:spPr>
            <a:xfrm>
              <a:off x="152849" y="1737935"/>
              <a:ext cx="3633977" cy="11356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769175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Watch for Shared messaging tools coming soon!</a:t>
              </a:r>
              <a:endParaRPr/>
            </a:p>
          </p:txBody>
        </p:sp>
        <p:sp>
          <p:nvSpPr>
            <p:cNvPr id="671" name="Google Shape;671;p21"/>
            <p:cNvSpPr/>
            <p:nvPr/>
          </p:nvSpPr>
          <p:spPr>
            <a:xfrm>
              <a:off x="1433" y="1573901"/>
              <a:ext cx="794932" cy="119239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24998" r="-24998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1"/>
            <p:cNvSpPr/>
            <p:nvPr/>
          </p:nvSpPr>
          <p:spPr>
            <a:xfrm>
              <a:off x="4086188" y="1737935"/>
              <a:ext cx="3633977" cy="113561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12700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1"/>
            <p:cNvSpPr txBox="1"/>
            <p:nvPr/>
          </p:nvSpPr>
          <p:spPr>
            <a:xfrm>
              <a:off x="4086188" y="1737935"/>
              <a:ext cx="3633977" cy="11356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769175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Promote your Affiliate’s Involvement in the Network.</a:t>
              </a:r>
              <a:endParaRPr/>
            </a:p>
          </p:txBody>
        </p:sp>
        <p:sp>
          <p:nvSpPr>
            <p:cNvPr id="674" name="Google Shape;674;p21"/>
            <p:cNvSpPr/>
            <p:nvPr/>
          </p:nvSpPr>
          <p:spPr>
            <a:xfrm>
              <a:off x="3934772" y="1573901"/>
              <a:ext cx="794932" cy="119239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-24998" r="-24998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75" name="Google Shape;675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" y="-2203"/>
            <a:ext cx="9143999" cy="17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"/>
          <p:cNvSpPr txBox="1"/>
          <p:nvPr>
            <p:ph type="title"/>
          </p:nvPr>
        </p:nvSpPr>
        <p:spPr>
          <a:xfrm>
            <a:off x="501255" y="2658999"/>
            <a:ext cx="75849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8575" spcFirstLastPara="1" rIns="68575" wrap="square" tIns="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None/>
            </a:pPr>
            <a:r>
              <a:rPr b="1" lang="en-US" sz="3500">
                <a:solidFill>
                  <a:schemeClr val="lt1"/>
                </a:solidFill>
              </a:rPr>
              <a:t>Growing and Strengthening the NAAEE Affiliate Network</a:t>
            </a:r>
            <a:endParaRPr sz="1100"/>
          </a:p>
        </p:txBody>
      </p:sp>
      <p:pic>
        <p:nvPicPr>
          <p:cNvPr descr="Image result for NAAEE affiliate logo" id="308" name="Google Shape;308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0907" l="0" r="0" t="20908"/>
          <a:stretch/>
        </p:blipFill>
        <p:spPr>
          <a:xfrm>
            <a:off x="442026" y="304625"/>
            <a:ext cx="8086149" cy="3259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-2203"/>
            <a:ext cx="9143999" cy="17015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"/>
          <p:cNvSpPr txBox="1"/>
          <p:nvPr/>
        </p:nvSpPr>
        <p:spPr>
          <a:xfrm>
            <a:off x="882075" y="3564475"/>
            <a:ext cx="7504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accent6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Network Work Plan</a:t>
            </a:r>
            <a:endParaRPr sz="4300">
              <a:solidFill>
                <a:schemeClr val="accent6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3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3600"/>
              <a:buFont typeface="Calibri"/>
              <a:buNone/>
            </a:pPr>
            <a:r>
              <a:rPr b="1" lang="en-US"/>
              <a:t>Goal 4:  Innovation and Shared Learning</a:t>
            </a:r>
            <a:endParaRPr sz="2400"/>
          </a:p>
        </p:txBody>
      </p:sp>
      <p:grpSp>
        <p:nvGrpSpPr>
          <p:cNvPr id="681" name="Google Shape;681;p23"/>
          <p:cNvGrpSpPr/>
          <p:nvPr/>
        </p:nvGrpSpPr>
        <p:grpSpPr>
          <a:xfrm>
            <a:off x="826405" y="1552699"/>
            <a:ext cx="7285313" cy="2681130"/>
            <a:chOff x="4911" y="224002"/>
            <a:chExt cx="9713751" cy="3574840"/>
          </a:xfrm>
        </p:grpSpPr>
        <p:sp>
          <p:nvSpPr>
            <p:cNvPr id="682" name="Google Shape;682;p23"/>
            <p:cNvSpPr/>
            <p:nvPr/>
          </p:nvSpPr>
          <p:spPr>
            <a:xfrm>
              <a:off x="1679674" y="945122"/>
              <a:ext cx="1339800" cy="0"/>
            </a:xfrm>
            <a:prstGeom prst="rect">
              <a:avLst/>
            </a:prstGeom>
            <a:solidFill>
              <a:srgbClr val="D5E1CD">
                <a:alpha val="89411"/>
              </a:srgbClr>
            </a:solidFill>
            <a:ln cap="flat" cmpd="sng" w="15875">
              <a:solidFill>
                <a:srgbClr val="D5E1C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3099873" y="832614"/>
              <a:ext cx="154200" cy="289200"/>
            </a:xfrm>
            <a:prstGeom prst="chevron">
              <a:avLst>
                <a:gd fmla="val 90000" name="adj"/>
              </a:avLst>
            </a:prstGeom>
            <a:solidFill>
              <a:srgbClr val="F0F0F0">
                <a:alpha val="89411"/>
              </a:srgbClr>
            </a:solidFill>
            <a:ln cap="flat" cmpd="sng" w="15875">
              <a:solidFill>
                <a:srgbClr val="F0F0F0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23"/>
            <p:cNvSpPr/>
            <p:nvPr/>
          </p:nvSpPr>
          <p:spPr>
            <a:xfrm>
              <a:off x="791042" y="224002"/>
              <a:ext cx="1442400" cy="1442400"/>
            </a:xfrm>
            <a:prstGeom prst="ellipse">
              <a:avLst/>
            </a:prstGeom>
            <a:solidFill>
              <a:srgbClr val="73A842"/>
            </a:solidFill>
            <a:ln cap="flat" cmpd="sng" w="15875">
              <a:solidFill>
                <a:srgbClr val="73A8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3"/>
            <p:cNvSpPr txBox="1"/>
            <p:nvPr/>
          </p:nvSpPr>
          <p:spPr>
            <a:xfrm>
              <a:off x="1002264" y="435224"/>
              <a:ext cx="1020000" cy="10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75" lIns="41975" spcFirstLastPara="1" rIns="41975" wrap="square" tIns="41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Calibri"/>
                <a:buNone/>
              </a:pPr>
              <a:r>
                <a:rPr lang="en-US" sz="4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4911" y="1831774"/>
              <a:ext cx="3014700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AD6DE">
                <a:alpha val="89411"/>
              </a:srgbClr>
            </a:solidFill>
            <a:ln cap="flat" cmpd="sng" w="15875">
              <a:solidFill>
                <a:srgbClr val="CAD6DE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3"/>
            <p:cNvSpPr txBox="1"/>
            <p:nvPr/>
          </p:nvSpPr>
          <p:spPr>
            <a:xfrm>
              <a:off x="4911" y="2224894"/>
              <a:ext cx="3014700" cy="15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78325" spcFirstLastPara="1" rIns="178325" wrap="square" tIns="12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 guidelines and strategies to help affiliates innovate, self-organize, and connect.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3354437" y="945726"/>
              <a:ext cx="3014700" cy="0"/>
            </a:xfrm>
            <a:prstGeom prst="rect">
              <a:avLst/>
            </a:prstGeom>
            <a:solidFill>
              <a:srgbClr val="FFD1CA">
                <a:alpha val="89411"/>
              </a:srgbClr>
            </a:solidFill>
            <a:ln cap="flat" cmpd="sng" w="15875">
              <a:solidFill>
                <a:srgbClr val="FFD1CA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6449398" y="833124"/>
              <a:ext cx="154200" cy="289500"/>
            </a:xfrm>
            <a:prstGeom prst="chevron">
              <a:avLst>
                <a:gd fmla="val 90000" name="adj"/>
              </a:avLst>
            </a:prstGeom>
            <a:solidFill>
              <a:srgbClr val="CACACA">
                <a:alpha val="89411"/>
              </a:srgbClr>
            </a:solidFill>
            <a:ln cap="flat" cmpd="sng" w="15875">
              <a:solidFill>
                <a:srgbClr val="CACACA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4140568" y="224606"/>
              <a:ext cx="1442400" cy="1442400"/>
            </a:xfrm>
            <a:prstGeom prst="ellipse">
              <a:avLst/>
            </a:prstGeom>
            <a:solidFill>
              <a:schemeClr val="accent3"/>
            </a:solidFill>
            <a:ln cap="flat" cmpd="sng" w="158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3"/>
            <p:cNvSpPr txBox="1"/>
            <p:nvPr/>
          </p:nvSpPr>
          <p:spPr>
            <a:xfrm>
              <a:off x="4351790" y="435828"/>
              <a:ext cx="1020000" cy="10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75" lIns="41975" spcFirstLastPara="1" rIns="41975" wrap="square" tIns="41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Calibri"/>
                <a:buNone/>
              </a:pPr>
              <a:r>
                <a:rPr lang="en-US" sz="4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3354437" y="1833122"/>
              <a:ext cx="3014700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D5E1CD">
                <a:alpha val="89411"/>
              </a:srgbClr>
            </a:solidFill>
            <a:ln cap="flat" cmpd="sng" w="15875">
              <a:solidFill>
                <a:srgbClr val="D5E1C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23"/>
            <p:cNvSpPr txBox="1"/>
            <p:nvPr/>
          </p:nvSpPr>
          <p:spPr>
            <a:xfrm>
              <a:off x="3354437" y="2226242"/>
              <a:ext cx="3014700" cy="15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78325" spcFirstLastPara="1" rIns="178325" wrap="square" tIns="12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Emergent Ideas……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6703962" y="945726"/>
              <a:ext cx="1507200" cy="0"/>
            </a:xfrm>
            <a:prstGeom prst="rect">
              <a:avLst/>
            </a:prstGeom>
            <a:solidFill>
              <a:srgbClr val="F0F0F0">
                <a:alpha val="89411"/>
              </a:srgbClr>
            </a:solidFill>
            <a:ln cap="flat" cmpd="sng" w="15875">
              <a:solidFill>
                <a:srgbClr val="F0F0F0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7490093" y="224606"/>
              <a:ext cx="1442400" cy="1442400"/>
            </a:xfrm>
            <a:prstGeom prst="ellipse">
              <a:avLst/>
            </a:prstGeom>
            <a:solidFill>
              <a:srgbClr val="057B9E"/>
            </a:solidFill>
            <a:ln cap="flat" cmpd="sng" w="15875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3"/>
            <p:cNvSpPr txBox="1"/>
            <p:nvPr/>
          </p:nvSpPr>
          <p:spPr>
            <a:xfrm>
              <a:off x="7701315" y="435828"/>
              <a:ext cx="1020000" cy="10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75" lIns="41975" spcFirstLastPara="1" rIns="41975" wrap="square" tIns="41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500"/>
                <a:buFont typeface="Calibri"/>
                <a:buNone/>
              </a:pPr>
              <a:r>
                <a:rPr lang="en-US" sz="4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6703962" y="1833122"/>
              <a:ext cx="3014700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FFD1CA">
                <a:alpha val="89411"/>
              </a:srgbClr>
            </a:solidFill>
            <a:ln cap="flat" cmpd="sng" w="15875">
              <a:solidFill>
                <a:srgbClr val="FFD1CA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3"/>
            <p:cNvSpPr txBox="1"/>
            <p:nvPr/>
          </p:nvSpPr>
          <p:spPr>
            <a:xfrm>
              <a:off x="6703962" y="2226242"/>
              <a:ext cx="3014700" cy="157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3825" lIns="178325" spcFirstLastPara="1" rIns="178325" wrap="square" tIns="12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More Great Ideas….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9" name="Google Shape;69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203"/>
            <a:ext cx="9143999" cy="17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4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3600"/>
              <a:buFont typeface="Calibri"/>
              <a:buNone/>
            </a:pPr>
            <a:r>
              <a:rPr lang="en-US"/>
              <a:t>How to support:  </a:t>
            </a:r>
            <a:endParaRPr sz="2400"/>
          </a:p>
        </p:txBody>
      </p:sp>
      <p:grpSp>
        <p:nvGrpSpPr>
          <p:cNvPr id="705" name="Google Shape;705;p24"/>
          <p:cNvGrpSpPr/>
          <p:nvPr/>
        </p:nvGrpSpPr>
        <p:grpSpPr>
          <a:xfrm>
            <a:off x="823758" y="1528584"/>
            <a:ext cx="7718732" cy="2729269"/>
            <a:chOff x="1433" y="144284"/>
            <a:chExt cx="7718732" cy="2729269"/>
          </a:xfrm>
        </p:grpSpPr>
        <p:sp>
          <p:nvSpPr>
            <p:cNvPr id="706" name="Google Shape;706;p24"/>
            <p:cNvSpPr/>
            <p:nvPr/>
          </p:nvSpPr>
          <p:spPr>
            <a:xfrm>
              <a:off x="152849" y="308318"/>
              <a:ext cx="3633977" cy="113561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12700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4"/>
            <p:cNvSpPr txBox="1"/>
            <p:nvPr/>
          </p:nvSpPr>
          <p:spPr>
            <a:xfrm>
              <a:off x="152849" y="308318"/>
              <a:ext cx="3633977" cy="11356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9175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Affiliate Network Community Check-in (3</a:t>
              </a:r>
              <a:r>
                <a:rPr baseline="30000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rd</a:t>
              </a: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Wednesday 2pm ET)</a:t>
              </a: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1433" y="144284"/>
              <a:ext cx="794932" cy="119239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24998" r="-24998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086188" y="308318"/>
              <a:ext cx="3633977" cy="113561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12700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4"/>
            <p:cNvSpPr txBox="1"/>
            <p:nvPr/>
          </p:nvSpPr>
          <p:spPr>
            <a:xfrm>
              <a:off x="4086188" y="308318"/>
              <a:ext cx="3633977" cy="11356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9175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Suggest Topics for Deeper Discussion or Convening Around</a:t>
              </a: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3934772" y="144284"/>
              <a:ext cx="794932" cy="119239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24998" r="-24998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2119518" y="1737935"/>
              <a:ext cx="3633977" cy="113561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12700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4"/>
            <p:cNvSpPr txBox="1"/>
            <p:nvPr/>
          </p:nvSpPr>
          <p:spPr>
            <a:xfrm>
              <a:off x="2119518" y="1737935"/>
              <a:ext cx="3633977" cy="11356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9175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Participate in Communities of Practice, Committees, and Ad Hoc Groups</a:t>
              </a: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1968103" y="1573901"/>
              <a:ext cx="794932" cy="119239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24998" r="-24998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15" name="Google Shape;715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" y="-2203"/>
            <a:ext cx="9143999" cy="17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5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3600"/>
              <a:buFont typeface="Calibri"/>
              <a:buNone/>
            </a:pPr>
            <a:r>
              <a:rPr lang="en-US"/>
              <a:t>Affiliate Highlight:  How are you using and sharing the work plan?</a:t>
            </a:r>
            <a:endParaRPr/>
          </a:p>
        </p:txBody>
      </p:sp>
      <p:pic>
        <p:nvPicPr>
          <p:cNvPr id="721" name="Google Shape;721;p25"/>
          <p:cNvPicPr preferRelativeResize="0"/>
          <p:nvPr/>
        </p:nvPicPr>
        <p:blipFill rotWithShape="1">
          <a:blip r:embed="rId3">
            <a:alphaModFix/>
          </a:blip>
          <a:srcRect b="0" l="-23685" r="0" t="0"/>
          <a:stretch/>
        </p:blipFill>
        <p:spPr>
          <a:xfrm>
            <a:off x="1471150" y="1470988"/>
            <a:ext cx="2811500" cy="302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1700" y="1470987"/>
            <a:ext cx="2274737" cy="3024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25"/>
          <p:cNvSpPr txBox="1"/>
          <p:nvPr/>
        </p:nvSpPr>
        <p:spPr>
          <a:xfrm>
            <a:off x="305100" y="1859788"/>
            <a:ext cx="15255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latin typeface="Calibri"/>
                <a:ea typeface="Calibri"/>
                <a:cs typeface="Calibri"/>
                <a:sym typeface="Calibri"/>
              </a:rPr>
              <a:t>Abbie Enlund</a:t>
            </a:r>
            <a:endParaRPr b="1"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Environmental Education Association of Illinois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25"/>
          <p:cNvSpPr txBox="1"/>
          <p:nvPr/>
        </p:nvSpPr>
        <p:spPr>
          <a:xfrm>
            <a:off x="7170225" y="1859800"/>
            <a:ext cx="16458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latin typeface="Calibri"/>
                <a:ea typeface="Calibri"/>
                <a:cs typeface="Calibri"/>
                <a:sym typeface="Calibri"/>
              </a:rPr>
              <a:t>EstrellaRisinger</a:t>
            </a:r>
            <a:endParaRPr b="1"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California Association for Environmental and Outdoor </a:t>
            </a: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Education 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11572034bb5_2_0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Opportunities</a:t>
            </a:r>
            <a:endParaRPr/>
          </a:p>
        </p:txBody>
      </p:sp>
      <p:sp>
        <p:nvSpPr>
          <p:cNvPr id="730" name="Google Shape;730;g11572034bb5_2_0"/>
          <p:cNvSpPr txBox="1"/>
          <p:nvPr>
            <p:ph idx="1" type="body"/>
          </p:nvPr>
        </p:nvSpPr>
        <p:spPr>
          <a:xfrm>
            <a:off x="822954" y="1488200"/>
            <a:ext cx="3749100" cy="30174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 fontScale="55000" lnSpcReduction="20000"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 sz="4350">
                <a:latin typeface="Source Sans Pro"/>
                <a:ea typeface="Source Sans Pro"/>
                <a:cs typeface="Source Sans Pro"/>
                <a:sym typeface="Source Sans Pro"/>
              </a:rPr>
              <a:t>Tea Times</a:t>
            </a:r>
            <a:endParaRPr b="1" sz="435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0523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Source Sans Pro"/>
              <a:buChar char="●"/>
            </a:pPr>
            <a:r>
              <a:rPr lang="en-US" sz="4350">
                <a:latin typeface="Source Sans Pro"/>
                <a:ea typeface="Source Sans Pro"/>
                <a:cs typeface="Source Sans Pro"/>
                <a:sym typeface="Source Sans Pro"/>
              </a:rPr>
              <a:t>Wednesday, March 16th from 2-3pm ET</a:t>
            </a:r>
            <a:endParaRPr sz="435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052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ource Sans Pro"/>
              <a:buChar char="●"/>
            </a:pPr>
            <a:r>
              <a:rPr lang="en-US" sz="4350">
                <a:latin typeface="Source Sans Pro"/>
                <a:ea typeface="Source Sans Pro"/>
                <a:cs typeface="Source Sans Pro"/>
                <a:sym typeface="Source Sans Pro"/>
              </a:rPr>
              <a:t>Tuesday, March 22nd from 8-9pm ET</a:t>
            </a:r>
            <a:endParaRPr sz="435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435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 sz="4350">
                <a:latin typeface="Source Sans Pro"/>
                <a:ea typeface="Source Sans Pro"/>
                <a:cs typeface="Source Sans Pro"/>
                <a:sym typeface="Source Sans Pro"/>
              </a:rPr>
              <a:t>Explore the </a:t>
            </a:r>
            <a:r>
              <a:rPr b="1" lang="en-US" sz="435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Work Plan</a:t>
            </a:r>
            <a:endParaRPr b="1" sz="435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150"/>
              </a:spcAft>
              <a:buNone/>
            </a:pPr>
            <a:r>
              <a:t/>
            </a:r>
            <a:endParaRPr/>
          </a:p>
        </p:txBody>
      </p:sp>
      <p:pic>
        <p:nvPicPr>
          <p:cNvPr id="731" name="Google Shape;731;g11572034bb5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775" y="1656725"/>
            <a:ext cx="3897024" cy="268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6"/>
          <p:cNvSpPr txBox="1"/>
          <p:nvPr>
            <p:ph type="title"/>
          </p:nvPr>
        </p:nvSpPr>
        <p:spPr>
          <a:xfrm>
            <a:off x="822960" y="3806190"/>
            <a:ext cx="7584948" cy="61722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3600"/>
              <a:buFont typeface="Calibri"/>
              <a:buNone/>
            </a:pPr>
            <a:r>
              <a:rPr lang="en-US" sz="4800"/>
              <a:t>Questions and Discussion</a:t>
            </a:r>
            <a:endParaRPr sz="4800"/>
          </a:p>
        </p:txBody>
      </p:sp>
      <p:sp>
        <p:nvSpPr>
          <p:cNvPr id="737" name="Google Shape;737;p26"/>
          <p:cNvSpPr txBox="1"/>
          <p:nvPr>
            <p:ph idx="1" type="body"/>
          </p:nvPr>
        </p:nvSpPr>
        <p:spPr>
          <a:xfrm>
            <a:off x="822960" y="4430267"/>
            <a:ext cx="7584948" cy="445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pic>
        <p:nvPicPr>
          <p:cNvPr id="738" name="Google Shape;738;p26"/>
          <p:cNvPicPr preferRelativeResize="0"/>
          <p:nvPr/>
        </p:nvPicPr>
        <p:blipFill rotWithShape="1">
          <a:blip r:embed="rId3">
            <a:alphaModFix/>
          </a:blip>
          <a:srcRect b="10298" l="0" r="0" t="11860"/>
          <a:stretch/>
        </p:blipFill>
        <p:spPr>
          <a:xfrm>
            <a:off x="0" y="-568595"/>
            <a:ext cx="9144000" cy="5338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113e42f06bd_0_7"/>
          <p:cNvSpPr txBox="1"/>
          <p:nvPr>
            <p:ph type="title"/>
          </p:nvPr>
        </p:nvSpPr>
        <p:spPr>
          <a:xfrm>
            <a:off x="822950" y="214951"/>
            <a:ext cx="7543800" cy="78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Contacts</a:t>
            </a:r>
            <a:endParaRPr/>
          </a:p>
        </p:txBody>
      </p:sp>
      <p:graphicFrame>
        <p:nvGraphicFramePr>
          <p:cNvPr id="744" name="Google Shape;744;g113e42f06bd_0_7"/>
          <p:cNvGraphicFramePr/>
          <p:nvPr/>
        </p:nvGraphicFramePr>
        <p:xfrm>
          <a:off x="386175" y="9985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{C34EC262-9EB6-4AC9-87FA-0B400744C115}</a:tableStyleId>
              </a:tblPr>
              <a:tblGrid>
                <a:gridCol w="3103500"/>
                <a:gridCol w="5413750"/>
              </a:tblGrid>
              <a:tr h="371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General Questions</a:t>
                      </a: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>
                          <a:solidFill>
                            <a:srgbClr val="4E534E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Bruce Young (</a:t>
                      </a:r>
                      <a:r>
                        <a:rPr lang="en-US" sz="1200" u="sng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bruce@naaee.org</a:t>
                      </a:r>
                      <a:r>
                        <a:rPr lang="en-US" sz="1200">
                          <a:solidFill>
                            <a:srgbClr val="4E534E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)</a:t>
                      </a: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  <a:tr h="557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Professional Development Committee</a:t>
                      </a: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>
                          <a:solidFill>
                            <a:srgbClr val="4E534E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Abbie Enlund (</a:t>
                      </a:r>
                      <a:r>
                        <a:rPr lang="en-US" sz="1200" u="sng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executivedirectoreeai@gmail.com</a:t>
                      </a:r>
                      <a:r>
                        <a:rPr lang="en-US" sz="1200">
                          <a:solidFill>
                            <a:schemeClr val="accent6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</a:t>
                      </a:r>
                      <a:r>
                        <a:rPr lang="en-US" sz="1200">
                          <a:solidFill>
                            <a:srgbClr val="4E534E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and Bruce Young (</a:t>
                      </a:r>
                      <a:r>
                        <a:rPr lang="en-US" sz="1200" u="sng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bruce@naaee.org</a:t>
                      </a:r>
                      <a:r>
                        <a:rPr lang="en-US" sz="1200">
                          <a:solidFill>
                            <a:srgbClr val="4E534E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)</a:t>
                      </a: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  <a:tr h="371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Affiliate Network Community Check-In</a:t>
                      </a: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>
                          <a:solidFill>
                            <a:srgbClr val="4E534E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Bruce Young (</a:t>
                      </a:r>
                      <a:r>
                        <a:rPr lang="en-US" sz="1200" u="sng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bruce@naaee.org</a:t>
                      </a:r>
                      <a:r>
                        <a:rPr lang="en-US" sz="1200">
                          <a:solidFill>
                            <a:srgbClr val="4E534E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)</a:t>
                      </a: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  <a:tr h="371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Fund Development Community of Practice</a:t>
                      </a: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>
                          <a:solidFill>
                            <a:srgbClr val="4E534E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Sophia Stephenson (</a:t>
                      </a:r>
                      <a:r>
                        <a:rPr lang="en-US" sz="1200" u="sng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director@arkansasee.org</a:t>
                      </a:r>
                      <a:r>
                        <a:rPr lang="en-US" sz="1200">
                          <a:solidFill>
                            <a:srgbClr val="4E534E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)</a:t>
                      </a: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  <a:tr h="371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Executive Director Peer Mentoring</a:t>
                      </a: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>
                          <a:solidFill>
                            <a:srgbClr val="4E534E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Laura Downey (</a:t>
                      </a:r>
                      <a:r>
                        <a:rPr lang="en-US" sz="1200" u="sng">
                          <a:solidFill>
                            <a:schemeClr val="hlink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  <a:hlinkClick r:id="rId8"/>
                        </a:rPr>
                        <a:t>ldowney@kacee.org</a:t>
                      </a:r>
                      <a:r>
                        <a:rPr lang="en-US" sz="1200">
                          <a:solidFill>
                            <a:srgbClr val="4E534E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) and Ashley Hoffman (</a:t>
                      </a:r>
                      <a:r>
                        <a:rPr lang="en-US" sz="1200" u="sng">
                          <a:solidFill>
                            <a:schemeClr val="hlink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  <a:hlinkClick r:id="rId9"/>
                        </a:rPr>
                        <a:t>director@kaee.org</a:t>
                      </a:r>
                      <a:r>
                        <a:rPr lang="en-US" sz="1200">
                          <a:solidFill>
                            <a:srgbClr val="4E534E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) </a:t>
                      </a:r>
                      <a:endParaRPr sz="1200">
                        <a:solidFill>
                          <a:srgbClr val="4E534E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  <a:tr h="497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Affiliate Staff Networking</a:t>
                      </a: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Lisa Eadens (</a:t>
                      </a:r>
                      <a:r>
                        <a:rPr lang="en-US" sz="1200" u="sng">
                          <a:solidFill>
                            <a:schemeClr val="hlink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  <a:hlinkClick r:id="rId10"/>
                        </a:rPr>
                        <a:t>lisaeadens@caee.org</a:t>
                      </a:r>
                      <a:r>
                        <a:rPr lang="en-US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) and Bruce Young (</a:t>
                      </a:r>
                      <a:r>
                        <a:rPr lang="en-US" sz="1200" u="sng">
                          <a:solidFill>
                            <a:schemeClr val="hlink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  <a:hlinkClick r:id="rId11"/>
                        </a:rPr>
                        <a:t>Bruce@naaee.org</a:t>
                      </a:r>
                      <a:r>
                        <a:rPr lang="en-US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) </a:t>
                      </a: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  <a:tr h="564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EDI Working Group</a:t>
                      </a: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Olivia Griset (</a:t>
                      </a:r>
                      <a:r>
                        <a:rPr lang="en-US" sz="1200" u="sng">
                          <a:solidFill>
                            <a:schemeClr val="hlink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  <a:hlinkClick r:id="rId12"/>
                        </a:rPr>
                        <a:t>olivia@meeassociation.org</a:t>
                      </a:r>
                      <a:r>
                        <a:rPr lang="en-US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) and Eileen Everett (</a:t>
                      </a:r>
                      <a:r>
                        <a:rPr lang="en-US" sz="1200" u="sng">
                          <a:solidFill>
                            <a:schemeClr val="hlink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  <a:hlinkClick r:id="rId13"/>
                        </a:rPr>
                        <a:t>director@eeanm.org</a:t>
                      </a:r>
                      <a:r>
                        <a:rPr lang="en-US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) </a:t>
                      </a: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  <a:tr h="564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Affiliate Advocacy Group/ Monthly NAAEE Advocacy Calls</a:t>
                      </a: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Sarah Bodor (</a:t>
                      </a:r>
                      <a:r>
                        <a:rPr lang="en-US" sz="1200" u="sng">
                          <a:solidFill>
                            <a:schemeClr val="hlink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  <a:hlinkClick r:id="rId14"/>
                        </a:rPr>
                        <a:t>sarah@naaee.org</a:t>
                      </a:r>
                      <a:r>
                        <a:rPr lang="en-US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) and Jeanine Silversmith (</a:t>
                      </a:r>
                      <a:r>
                        <a:rPr lang="en-US" sz="1200" u="sng">
                          <a:solidFill>
                            <a:schemeClr val="hlink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  <a:hlinkClick r:id="rId15"/>
                        </a:rPr>
                        <a:t>jsilversmith@rieea.org</a:t>
                      </a:r>
                      <a:endParaRPr sz="1200">
                        <a:solidFill>
                          <a:srgbClr val="4E534E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4E534E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(Email Bruce to be added to Google Group) </a:t>
                      </a:r>
                      <a:endParaRPr sz="12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3600"/>
              <a:buFont typeface="Source Sans Pro Black"/>
              <a:buNone/>
            </a:pPr>
            <a:r>
              <a:rPr lang="en-US">
                <a:latin typeface="Source Sans Pro Black"/>
                <a:ea typeface="Source Sans Pro Black"/>
                <a:cs typeface="Source Sans Pro Black"/>
                <a:sym typeface="Source Sans Pro Black"/>
              </a:rPr>
              <a:t>The NAAEE Affiliate Network</a:t>
            </a:r>
            <a:endParaRPr/>
          </a:p>
        </p:txBody>
      </p:sp>
      <p:grpSp>
        <p:nvGrpSpPr>
          <p:cNvPr id="316" name="Google Shape;316;p3"/>
          <p:cNvGrpSpPr/>
          <p:nvPr/>
        </p:nvGrpSpPr>
        <p:grpSpPr>
          <a:xfrm>
            <a:off x="3805723" y="1814219"/>
            <a:ext cx="2854315" cy="3036292"/>
            <a:chOff x="161296" y="38034"/>
            <a:chExt cx="2854315" cy="3036292"/>
          </a:xfrm>
        </p:grpSpPr>
        <p:sp>
          <p:nvSpPr>
            <p:cNvPr id="317" name="Google Shape;317;p3"/>
            <p:cNvSpPr/>
            <p:nvPr/>
          </p:nvSpPr>
          <p:spPr>
            <a:xfrm>
              <a:off x="1226888" y="1372598"/>
              <a:ext cx="1499529" cy="1499529"/>
            </a:xfrm>
            <a:custGeom>
              <a:rect b="b" l="l" r="r" t="t"/>
              <a:pathLst>
                <a:path extrusionOk="0" h="120000" w="12000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rgbClr val="73A842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 txBox="1"/>
            <p:nvPr/>
          </p:nvSpPr>
          <p:spPr>
            <a:xfrm>
              <a:off x="1528360" y="1723856"/>
              <a:ext cx="896585" cy="7707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lang="en-US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Equity in environmental learning</a:t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54434" y="1018163"/>
              <a:ext cx="1090567" cy="1090567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 txBox="1"/>
            <p:nvPr/>
          </p:nvSpPr>
          <p:spPr>
            <a:xfrm>
              <a:off x="628988" y="1294376"/>
              <a:ext cx="541459" cy="538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100"/>
                <a:buFont typeface="Calibri"/>
                <a:buNone/>
              </a:pPr>
              <a:r>
                <a:rPr lang="en-US" sz="11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practice</a:t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 rot="-900000">
              <a:off x="965263" y="265783"/>
              <a:ext cx="1068533" cy="1068533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rgbClr val="057B9E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 txBox="1"/>
            <p:nvPr/>
          </p:nvSpPr>
          <p:spPr>
            <a:xfrm>
              <a:off x="1199623" y="500144"/>
              <a:ext cx="599811" cy="599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lang="en-US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policy</a:t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1096213" y="1154928"/>
              <a:ext cx="1919398" cy="1919398"/>
            </a:xfrm>
            <a:custGeom>
              <a:rect b="b" l="l" r="r" t="t"/>
              <a:pathLst>
                <a:path extrusionOk="0" h="120000" w="120000">
                  <a:moveTo>
                    <a:pt x="56289" y="3873"/>
                  </a:moveTo>
                  <a:lnTo>
                    <a:pt x="56289" y="3873"/>
                  </a:lnTo>
                  <a:cubicBezTo>
                    <a:pt x="79015" y="2370"/>
                    <a:pt x="100404" y="14720"/>
                    <a:pt x="110464" y="35154"/>
                  </a:cubicBezTo>
                  <a:cubicBezTo>
                    <a:pt x="120525" y="55587"/>
                    <a:pt x="117270" y="80070"/>
                    <a:pt x="102222" y="97166"/>
                  </a:cubicBezTo>
                  <a:lnTo>
                    <a:pt x="104816" y="99861"/>
                  </a:lnTo>
                  <a:lnTo>
                    <a:pt x="97060" y="98498"/>
                  </a:lnTo>
                  <a:lnTo>
                    <a:pt x="95713" y="90405"/>
                  </a:lnTo>
                  <a:lnTo>
                    <a:pt x="98306" y="93099"/>
                  </a:lnTo>
                  <a:cubicBezTo>
                    <a:pt x="111653" y="77652"/>
                    <a:pt x="114416" y="55702"/>
                    <a:pt x="105315" y="37429"/>
                  </a:cubicBezTo>
                  <a:cubicBezTo>
                    <a:pt x="96214" y="19157"/>
                    <a:pt x="77029" y="8138"/>
                    <a:pt x="56660" y="9485"/>
                  </a:cubicBezTo>
                  <a:close/>
                </a:path>
              </a:pathLst>
            </a:custGeom>
            <a:solidFill>
              <a:srgbClr val="73A8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161296" y="783161"/>
              <a:ext cx="1394562" cy="1394562"/>
            </a:xfrm>
            <a:custGeom>
              <a:rect b="b" l="l" r="r" t="t"/>
              <a:pathLst>
                <a:path extrusionOk="0" h="120000" w="12000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718100" y="38034"/>
              <a:ext cx="1503619" cy="1503619"/>
            </a:xfrm>
            <a:custGeom>
              <a:rect b="b" l="l" r="r" t="t"/>
              <a:pathLst>
                <a:path extrusionOk="0" h="120000" w="12000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057B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6" name="Google Shape;326;p3"/>
          <p:cNvSpPr txBox="1"/>
          <p:nvPr/>
        </p:nvSpPr>
        <p:spPr>
          <a:xfrm>
            <a:off x="3752900" y="1406850"/>
            <a:ext cx="340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collective, we hold each other accountable and advance…</a:t>
            </a:r>
            <a:endParaRPr/>
          </a:p>
        </p:txBody>
      </p:sp>
      <p:grpSp>
        <p:nvGrpSpPr>
          <p:cNvPr id="327" name="Google Shape;327;p3"/>
          <p:cNvGrpSpPr/>
          <p:nvPr/>
        </p:nvGrpSpPr>
        <p:grpSpPr>
          <a:xfrm>
            <a:off x="776371" y="1517092"/>
            <a:ext cx="2770975" cy="2864058"/>
            <a:chOff x="444083" y="349"/>
            <a:chExt cx="2770975" cy="2864058"/>
          </a:xfrm>
        </p:grpSpPr>
        <p:sp>
          <p:nvSpPr>
            <p:cNvPr id="328" name="Google Shape;328;p3"/>
            <p:cNvSpPr/>
            <p:nvPr/>
          </p:nvSpPr>
          <p:spPr>
            <a:xfrm>
              <a:off x="444083" y="349"/>
              <a:ext cx="2770975" cy="1145623"/>
            </a:xfrm>
            <a:prstGeom prst="roundRect">
              <a:avLst>
                <a:gd fmla="val 10000" name="adj"/>
              </a:avLst>
            </a:prstGeom>
            <a:solidFill>
              <a:srgbClr val="73A842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"/>
            <p:cNvSpPr txBox="1"/>
            <p:nvPr/>
          </p:nvSpPr>
          <p:spPr>
            <a:xfrm>
              <a:off x="477637" y="33903"/>
              <a:ext cx="2703867" cy="1078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are a web of 54 affiliated organizations serving tens of thousands of educators across the continent.</a:t>
              </a: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 rot="5400000">
              <a:off x="1614766" y="1174613"/>
              <a:ext cx="429608" cy="51553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73A8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 txBox="1"/>
            <p:nvPr/>
          </p:nvSpPr>
          <p:spPr>
            <a:xfrm>
              <a:off x="1674911" y="1217574"/>
              <a:ext cx="309318" cy="300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444083" y="1718784"/>
              <a:ext cx="2770975" cy="114562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 txBox="1"/>
            <p:nvPr/>
          </p:nvSpPr>
          <p:spPr>
            <a:xfrm>
              <a:off x="477637" y="1752338"/>
              <a:ext cx="2703867" cy="1078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inform, inspire and spread the benefits of EE through every region and community.</a:t>
              </a:r>
              <a:endParaRPr/>
            </a:p>
          </p:txBody>
        </p:sp>
      </p:grpSp>
      <p:grpSp>
        <p:nvGrpSpPr>
          <p:cNvPr id="334" name="Google Shape;334;p3"/>
          <p:cNvGrpSpPr/>
          <p:nvPr/>
        </p:nvGrpSpPr>
        <p:grpSpPr>
          <a:xfrm>
            <a:off x="6427853" y="1566654"/>
            <a:ext cx="2214970" cy="1384356"/>
            <a:chOff x="0" y="504771"/>
            <a:chExt cx="2214970" cy="1384356"/>
          </a:xfrm>
        </p:grpSpPr>
        <p:sp>
          <p:nvSpPr>
            <p:cNvPr id="335" name="Google Shape;335;p3"/>
            <p:cNvSpPr/>
            <p:nvPr/>
          </p:nvSpPr>
          <p:spPr>
            <a:xfrm>
              <a:off x="0" y="504771"/>
              <a:ext cx="2214970" cy="1384356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CA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514980" y="1259245"/>
              <a:ext cx="77523" cy="77523"/>
            </a:xfrm>
            <a:prstGeom prst="ellipse">
              <a:avLst/>
            </a:prstGeom>
            <a:solidFill>
              <a:srgbClr val="057B9E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553742" y="1298007"/>
              <a:ext cx="719865" cy="591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"/>
            <p:cNvSpPr txBox="1"/>
            <p:nvPr/>
          </p:nvSpPr>
          <p:spPr>
            <a:xfrm>
              <a:off x="553742" y="1298007"/>
              <a:ext cx="719865" cy="591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4107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are better together.</a:t>
              </a:r>
              <a:endParaRPr b="1" sz="16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229308" y="906234"/>
              <a:ext cx="132898" cy="132898"/>
            </a:xfrm>
            <a:prstGeom prst="ellipse">
              <a:avLst/>
            </a:prstGeom>
            <a:solidFill>
              <a:srgbClr val="057B9E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295757" y="972683"/>
              <a:ext cx="719865" cy="916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 txBox="1"/>
            <p:nvPr/>
          </p:nvSpPr>
          <p:spPr>
            <a:xfrm>
              <a:off x="1295757" y="972683"/>
              <a:ext cx="719865" cy="916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04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network is the key to taking EE to scale.</a:t>
              </a:r>
              <a:endParaRPr b="1" sz="160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"/>
          <p:cNvSpPr txBox="1"/>
          <p:nvPr>
            <p:ph idx="4294967295" type="title"/>
          </p:nvPr>
        </p:nvSpPr>
        <p:spPr>
          <a:xfrm>
            <a:off x="611200" y="644110"/>
            <a:ext cx="3421063" cy="1087437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149987" algn="ctr" dir="8460000" dist="250190">
              <a:srgbClr val="000000">
                <a:alpha val="27450"/>
              </a:srgbClr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b="1" lang="en-US" sz="3300">
                <a:solidFill>
                  <a:schemeClr val="accent1"/>
                </a:solidFill>
              </a:rPr>
              <a:t>We are a powerful network!</a:t>
            </a:r>
            <a:endParaRPr sz="3300"/>
          </a:p>
        </p:txBody>
      </p:sp>
      <p:grpSp>
        <p:nvGrpSpPr>
          <p:cNvPr id="347" name="Google Shape;347;p4"/>
          <p:cNvGrpSpPr/>
          <p:nvPr/>
        </p:nvGrpSpPr>
        <p:grpSpPr>
          <a:xfrm>
            <a:off x="1701825" y="788796"/>
            <a:ext cx="6830975" cy="4089389"/>
            <a:chOff x="0" y="101523"/>
            <a:chExt cx="9107966" cy="5452518"/>
          </a:xfrm>
        </p:grpSpPr>
        <p:sp>
          <p:nvSpPr>
            <p:cNvPr id="348" name="Google Shape;348;p4"/>
            <p:cNvSpPr/>
            <p:nvPr/>
          </p:nvSpPr>
          <p:spPr>
            <a:xfrm>
              <a:off x="2156751" y="3373041"/>
              <a:ext cx="2180400" cy="2181000"/>
            </a:xfrm>
            <a:prstGeom prst="ellipse">
              <a:avLst/>
            </a:prstGeom>
            <a:solidFill>
              <a:srgbClr val="057B9E"/>
            </a:solidFill>
            <a:ln cap="flat" cmpd="sng" w="15875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3547528" y="1767271"/>
              <a:ext cx="647700" cy="647100"/>
            </a:xfrm>
            <a:prstGeom prst="donut">
              <a:avLst>
                <a:gd fmla="val 7460" name="adj"/>
              </a:avLst>
            </a:prstGeom>
            <a:solidFill>
              <a:srgbClr val="057B9E"/>
            </a:solidFill>
            <a:ln cap="flat" cmpd="sng" w="15875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2240544" y="3457010"/>
              <a:ext cx="2013900" cy="20130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4495661" y="3785252"/>
              <a:ext cx="1141200" cy="1140600"/>
            </a:xfrm>
            <a:prstGeom prst="ellipse">
              <a:avLst/>
            </a:prstGeom>
            <a:solidFill>
              <a:srgbClr val="057B9E"/>
            </a:solidFill>
            <a:ln cap="flat" cmpd="sng" w="15875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4563060" y="3852318"/>
              <a:ext cx="1006500" cy="100650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-24995" r="-24994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4049374" y="2174575"/>
              <a:ext cx="1462800" cy="1462800"/>
            </a:xfrm>
            <a:prstGeom prst="ellipse">
              <a:avLst/>
            </a:prstGeom>
            <a:solidFill>
              <a:srgbClr val="057B9E"/>
            </a:solidFill>
            <a:ln cap="flat" cmpd="sng" w="15875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4869996" y="341435"/>
              <a:ext cx="479100" cy="479400"/>
            </a:xfrm>
            <a:prstGeom prst="donut">
              <a:avLst>
                <a:gd fmla="val 7460" name="adj"/>
              </a:avLst>
            </a:prstGeom>
            <a:solidFill>
              <a:srgbClr val="057B9E"/>
            </a:solidFill>
            <a:ln cap="flat" cmpd="sng" w="15875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5469296" y="101523"/>
              <a:ext cx="239400" cy="240000"/>
            </a:xfrm>
            <a:prstGeom prst="donut">
              <a:avLst>
                <a:gd fmla="val 7460" name="adj"/>
              </a:avLst>
            </a:prstGeom>
            <a:solidFill>
              <a:srgbClr val="057B9E"/>
            </a:solidFill>
            <a:ln cap="flat" cmpd="sng" w="15875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4126791" y="2252001"/>
              <a:ext cx="1308900" cy="13086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-24995" r="-24994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4213316" y="873056"/>
              <a:ext cx="1025700" cy="1025700"/>
            </a:xfrm>
            <a:prstGeom prst="ellipse">
              <a:avLst/>
            </a:prstGeom>
            <a:solidFill>
              <a:srgbClr val="057B9E"/>
            </a:solidFill>
            <a:ln cap="flat" cmpd="sng" w="15875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5708834" y="4894842"/>
              <a:ext cx="359700" cy="359400"/>
            </a:xfrm>
            <a:prstGeom prst="donut">
              <a:avLst>
                <a:gd fmla="val 7460" name="adj"/>
              </a:avLst>
            </a:prstGeom>
            <a:solidFill>
              <a:srgbClr val="057B9E"/>
            </a:solidFill>
            <a:ln cap="flat" cmpd="sng" w="15875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4273429" y="933579"/>
              <a:ext cx="905400" cy="905100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-24995" r="-24994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0" y="2252001"/>
              <a:ext cx="3236100" cy="105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4"/>
            <p:cNvSpPr txBox="1"/>
            <p:nvPr/>
          </p:nvSpPr>
          <p:spPr>
            <a:xfrm>
              <a:off x="0" y="2252001"/>
              <a:ext cx="3236100" cy="105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2750" lIns="27625" spcFirstLastPara="1" rIns="27625" wrap="square" tIns="276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54 Charging Stations for EE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5871866" y="3852318"/>
              <a:ext cx="3236100" cy="10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4"/>
            <p:cNvSpPr txBox="1"/>
            <p:nvPr/>
          </p:nvSpPr>
          <p:spPr>
            <a:xfrm>
              <a:off x="5871866" y="3852318"/>
              <a:ext cx="3236100" cy="10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625" lIns="27625" spcFirstLastPara="1" rIns="27625" wrap="square" tIns="2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150,000 Educators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5752552" y="2252001"/>
              <a:ext cx="3236100" cy="13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4"/>
            <p:cNvSpPr txBox="1"/>
            <p:nvPr/>
          </p:nvSpPr>
          <p:spPr>
            <a:xfrm>
              <a:off x="5752552" y="2252001"/>
              <a:ext cx="3236100" cy="13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625" lIns="27625" spcFirstLastPara="1" rIns="27625" wrap="square" tIns="2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NAAEE and ee360 Increased Investment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5469296" y="933579"/>
              <a:ext cx="3236100" cy="9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4"/>
            <p:cNvSpPr txBox="1"/>
            <p:nvPr/>
          </p:nvSpPr>
          <p:spPr>
            <a:xfrm>
              <a:off x="5469296" y="933579"/>
              <a:ext cx="3236100" cy="9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625" lIns="27625" spcFirstLastPara="1" rIns="27625" wrap="square" tIns="2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Doubled Paid Staff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8" name="Google Shape;36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" y="-2203"/>
            <a:ext cx="9143999" cy="17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3600"/>
              <a:buFont typeface="Calibri"/>
              <a:buNone/>
            </a:pPr>
            <a:r>
              <a:rPr lang="en-US" sz="4800"/>
              <a:t>Our Goals Today:</a:t>
            </a:r>
            <a:endParaRPr sz="4800"/>
          </a:p>
        </p:txBody>
      </p:sp>
      <p:grpSp>
        <p:nvGrpSpPr>
          <p:cNvPr id="374" name="Google Shape;374;p5"/>
          <p:cNvGrpSpPr/>
          <p:nvPr/>
        </p:nvGrpSpPr>
        <p:grpSpPr>
          <a:xfrm>
            <a:off x="822722" y="2107603"/>
            <a:ext cx="7543799" cy="1647885"/>
            <a:chOff x="0" y="963874"/>
            <a:chExt cx="10058399" cy="2197180"/>
          </a:xfrm>
        </p:grpSpPr>
        <p:sp>
          <p:nvSpPr>
            <p:cNvPr id="375" name="Google Shape;375;p5"/>
            <p:cNvSpPr/>
            <p:nvPr/>
          </p:nvSpPr>
          <p:spPr>
            <a:xfrm>
              <a:off x="0" y="963874"/>
              <a:ext cx="2828924" cy="1796367"/>
            </a:xfrm>
            <a:prstGeom prst="roundRect">
              <a:avLst>
                <a:gd fmla="val 10000" name="adj"/>
              </a:avLst>
            </a:prstGeom>
            <a:solidFill>
              <a:srgbClr val="057B9E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314325" y="1262483"/>
              <a:ext cx="2828924" cy="179636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15875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5"/>
            <p:cNvSpPr txBox="1"/>
            <p:nvPr/>
          </p:nvSpPr>
          <p:spPr>
            <a:xfrm>
              <a:off x="366939" y="1315097"/>
              <a:ext cx="2723696" cy="1691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4300" lIns="134300" spcFirstLastPara="1" rIns="134300" wrap="square" tIns="13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Calibri"/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Share our Process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3457574" y="963874"/>
              <a:ext cx="2828924" cy="1796367"/>
            </a:xfrm>
            <a:prstGeom prst="roundRect">
              <a:avLst>
                <a:gd fmla="val 10000" name="adj"/>
              </a:avLst>
            </a:prstGeom>
            <a:solidFill>
              <a:srgbClr val="057B9E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3771899" y="1262483"/>
              <a:ext cx="2828924" cy="179636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15875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5"/>
            <p:cNvSpPr txBox="1"/>
            <p:nvPr/>
          </p:nvSpPr>
          <p:spPr>
            <a:xfrm>
              <a:off x="3824513" y="1315097"/>
              <a:ext cx="2723696" cy="1691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4300" lIns="134300" spcFirstLastPara="1" rIns="134300" wrap="square" tIns="13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Opportunities to Get Involved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6915149" y="963874"/>
              <a:ext cx="2828924" cy="1796367"/>
            </a:xfrm>
            <a:prstGeom prst="roundRect">
              <a:avLst>
                <a:gd fmla="val 10000" name="adj"/>
              </a:avLst>
            </a:prstGeom>
            <a:solidFill>
              <a:srgbClr val="057B9E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7229475" y="1262483"/>
              <a:ext cx="2828924" cy="179636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15875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5"/>
            <p:cNvSpPr txBox="1"/>
            <p:nvPr/>
          </p:nvSpPr>
          <p:spPr>
            <a:xfrm>
              <a:off x="7229472" y="1469915"/>
              <a:ext cx="2723696" cy="1691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4300" lIns="134300" spcFirstLastPara="1" rIns="134300" wrap="square" tIns="13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Calibri"/>
                <a:buNone/>
              </a:pPr>
              <a:r>
                <a:rPr lang="en-US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Share Affiliate Stories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Calibri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4" name="Google Shape;38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203"/>
            <a:ext cx="9144000" cy="17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203"/>
            <a:ext cx="9143999" cy="170154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6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rPr lang="en-US" sz="6000"/>
              <a:t>Thank YOU!</a:t>
            </a:r>
            <a:endParaRPr sz="6000"/>
          </a:p>
        </p:txBody>
      </p:sp>
      <p:sp>
        <p:nvSpPr>
          <p:cNvPr id="391" name="Google Shape;391;p6"/>
          <p:cNvSpPr txBox="1"/>
          <p:nvPr>
            <p:ph idx="1" type="body"/>
          </p:nvPr>
        </p:nvSpPr>
        <p:spPr>
          <a:xfrm>
            <a:off x="822960" y="1384301"/>
            <a:ext cx="370332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en-US" sz="2000"/>
              <a:t>Affiliate Network Working Group</a:t>
            </a:r>
            <a:endParaRPr b="1" sz="2000"/>
          </a:p>
        </p:txBody>
      </p:sp>
      <p:sp>
        <p:nvSpPr>
          <p:cNvPr id="392" name="Google Shape;392;p6"/>
          <p:cNvSpPr txBox="1"/>
          <p:nvPr>
            <p:ph idx="2" type="body"/>
          </p:nvPr>
        </p:nvSpPr>
        <p:spPr>
          <a:xfrm>
            <a:off x="4663440" y="1384301"/>
            <a:ext cx="370332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139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/>
          </a:p>
          <a:p>
            <a:pPr indent="0" lvl="0" marL="139700" rtl="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SzPts val="2000"/>
              <a:buNone/>
            </a:pPr>
            <a:r>
              <a:rPr b="1" lang="en-US" sz="2000"/>
              <a:t>Affiliate Network Advisory Group</a:t>
            </a:r>
            <a:endParaRPr/>
          </a:p>
        </p:txBody>
      </p:sp>
      <p:pic>
        <p:nvPicPr>
          <p:cNvPr id="393" name="Google Shape;39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060" y="1431204"/>
            <a:ext cx="3334721" cy="2501041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6"/>
          <p:cNvSpPr txBox="1"/>
          <p:nvPr/>
        </p:nvSpPr>
        <p:spPr>
          <a:xfrm>
            <a:off x="1293000" y="5293500"/>
            <a:ext cx="68580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BY-SA-NC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6"/>
          <p:cNvSpPr txBox="1"/>
          <p:nvPr/>
        </p:nvSpPr>
        <p:spPr>
          <a:xfrm>
            <a:off x="1829612" y="5143500"/>
            <a:ext cx="548477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BY-NC-ND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26279" y="2194885"/>
            <a:ext cx="3901440" cy="1737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3600"/>
              <a:buFont typeface="Calibri"/>
              <a:buNone/>
            </a:pPr>
            <a:r>
              <a:rPr lang="en-US"/>
              <a:t>Our Progress</a:t>
            </a:r>
            <a:endParaRPr/>
          </a:p>
        </p:txBody>
      </p:sp>
      <p:grpSp>
        <p:nvGrpSpPr>
          <p:cNvPr id="402" name="Google Shape;402;p7"/>
          <p:cNvGrpSpPr/>
          <p:nvPr/>
        </p:nvGrpSpPr>
        <p:grpSpPr>
          <a:xfrm>
            <a:off x="685283" y="1519683"/>
            <a:ext cx="7678575" cy="2958438"/>
            <a:chOff x="2901" y="118587"/>
            <a:chExt cx="7678575" cy="2958438"/>
          </a:xfrm>
        </p:grpSpPr>
        <p:sp>
          <p:nvSpPr>
            <p:cNvPr id="403" name="Google Shape;403;p7"/>
            <p:cNvSpPr/>
            <p:nvPr/>
          </p:nvSpPr>
          <p:spPr>
            <a:xfrm>
              <a:off x="2901" y="1297788"/>
              <a:ext cx="978123" cy="978123"/>
            </a:xfrm>
            <a:prstGeom prst="donut">
              <a:avLst>
                <a:gd fmla="val 20000" name="adj"/>
              </a:avLst>
            </a:prstGeom>
            <a:solidFill>
              <a:srgbClr val="057B9E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 rot="-3900000">
              <a:off x="347548" y="500418"/>
              <a:ext cx="1215916" cy="585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7"/>
            <p:cNvSpPr txBox="1"/>
            <p:nvPr/>
          </p:nvSpPr>
          <p:spPr>
            <a:xfrm rot="-3900000">
              <a:off x="347548" y="500418"/>
              <a:ext cx="1215916" cy="585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0412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100"/>
                <a:buFont typeface="Calibri"/>
                <a:buNone/>
              </a:pPr>
              <a:r>
                <a:rPr lang="en-US" sz="4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2020</a:t>
              </a: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1054701" y="1532996"/>
              <a:ext cx="507708" cy="507708"/>
            </a:xfrm>
            <a:prstGeom prst="ellipse">
              <a:avLst/>
            </a:prstGeom>
            <a:solidFill>
              <a:srgbClr val="73A842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 rot="-3900000">
              <a:off x="453390" y="2239646"/>
              <a:ext cx="1051825" cy="50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7"/>
            <p:cNvSpPr txBox="1"/>
            <p:nvPr/>
          </p:nvSpPr>
          <p:spPr>
            <a:xfrm rot="-3900000">
              <a:off x="453390" y="2239646"/>
              <a:ext cx="1051825" cy="50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30475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Affiliate Network 2.0 Working Group</a:t>
              </a: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 rot="-3900000">
              <a:off x="1111895" y="826904"/>
              <a:ext cx="1051825" cy="50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1636007" y="1532996"/>
              <a:ext cx="507708" cy="507708"/>
            </a:xfrm>
            <a:prstGeom prst="ellipse">
              <a:avLst/>
            </a:prstGeom>
            <a:solidFill>
              <a:schemeClr val="accent3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 rot="-3900000">
              <a:off x="1034696" y="2239646"/>
              <a:ext cx="1051825" cy="50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7"/>
            <p:cNvSpPr txBox="1"/>
            <p:nvPr/>
          </p:nvSpPr>
          <p:spPr>
            <a:xfrm rot="-3900000">
              <a:off x="1034696" y="2239646"/>
              <a:ext cx="1051825" cy="50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30475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Affiliate Network Goals</a:t>
              </a: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 rot="-3900000">
              <a:off x="1693201" y="826904"/>
              <a:ext cx="1051825" cy="50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2217391" y="1297788"/>
              <a:ext cx="978123" cy="978123"/>
            </a:xfrm>
            <a:prstGeom prst="donut">
              <a:avLst>
                <a:gd fmla="val 20000" name="adj"/>
              </a:avLst>
            </a:prstGeom>
            <a:solidFill>
              <a:srgbClr val="057B9E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 rot="-3900000">
              <a:off x="2562037" y="500418"/>
              <a:ext cx="1215916" cy="585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7"/>
            <p:cNvSpPr txBox="1"/>
            <p:nvPr/>
          </p:nvSpPr>
          <p:spPr>
            <a:xfrm rot="-3900000">
              <a:off x="2562037" y="500418"/>
              <a:ext cx="1215916" cy="585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0412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100"/>
                <a:buFont typeface="Calibri"/>
                <a:buNone/>
              </a:pPr>
              <a:r>
                <a:rPr lang="en-US" sz="4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2021</a:t>
              </a: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3269190" y="1532996"/>
              <a:ext cx="507708" cy="507708"/>
            </a:xfrm>
            <a:prstGeom prst="ellipse">
              <a:avLst/>
            </a:prstGeom>
            <a:solidFill>
              <a:srgbClr val="057B9E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 rot="-3900000">
              <a:off x="2667879" y="2239646"/>
              <a:ext cx="1051825" cy="50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7"/>
            <p:cNvSpPr txBox="1"/>
            <p:nvPr/>
          </p:nvSpPr>
          <p:spPr>
            <a:xfrm rot="-3900000">
              <a:off x="2667879" y="2239646"/>
              <a:ext cx="1051825" cy="50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30475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Affiliate Network Working Group</a:t>
              </a: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 rot="-3900000">
              <a:off x="3326384" y="826904"/>
              <a:ext cx="1051825" cy="50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3850496" y="1532996"/>
              <a:ext cx="507708" cy="507708"/>
            </a:xfrm>
            <a:prstGeom prst="ellipse">
              <a:avLst/>
            </a:prstGeom>
            <a:solidFill>
              <a:schemeClr val="accent5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 rot="-3900000">
              <a:off x="3249185" y="2239646"/>
              <a:ext cx="1051825" cy="50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7"/>
            <p:cNvSpPr txBox="1"/>
            <p:nvPr/>
          </p:nvSpPr>
          <p:spPr>
            <a:xfrm rot="-3900000">
              <a:off x="3249185" y="2239646"/>
              <a:ext cx="1051825" cy="50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30475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Affiliate Network Advisory Group</a:t>
              </a: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 rot="-3900000">
              <a:off x="3907690" y="826904"/>
              <a:ext cx="1051825" cy="50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4431802" y="1532996"/>
              <a:ext cx="507708" cy="507708"/>
            </a:xfrm>
            <a:prstGeom prst="ellipse">
              <a:avLst/>
            </a:prstGeom>
            <a:solidFill>
              <a:schemeClr val="accent6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 rot="-3900000">
              <a:off x="3830491" y="2239646"/>
              <a:ext cx="1051825" cy="50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7"/>
            <p:cNvSpPr txBox="1"/>
            <p:nvPr/>
          </p:nvSpPr>
          <p:spPr>
            <a:xfrm rot="-3900000">
              <a:off x="3830491" y="2239646"/>
              <a:ext cx="1051825" cy="50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30475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Local Concepts</a:t>
              </a: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 rot="-3900000">
              <a:off x="4488996" y="826904"/>
              <a:ext cx="1051825" cy="50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5013108" y="1532996"/>
              <a:ext cx="507708" cy="507708"/>
            </a:xfrm>
            <a:prstGeom prst="ellipse">
              <a:avLst/>
            </a:prstGeom>
            <a:solidFill>
              <a:srgbClr val="73A842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 rot="-3900000">
              <a:off x="4411797" y="2239646"/>
              <a:ext cx="1051825" cy="50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7"/>
            <p:cNvSpPr txBox="1"/>
            <p:nvPr/>
          </p:nvSpPr>
          <p:spPr>
            <a:xfrm rot="-3900000">
              <a:off x="4411797" y="2239646"/>
              <a:ext cx="1051825" cy="50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30475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Network Feedback</a:t>
              </a: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 rot="-3900000">
              <a:off x="5070302" y="826904"/>
              <a:ext cx="1051825" cy="50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5594492" y="1297788"/>
              <a:ext cx="978123" cy="978123"/>
            </a:xfrm>
            <a:prstGeom prst="donut">
              <a:avLst>
                <a:gd fmla="val 20000" name="adj"/>
              </a:avLst>
            </a:prstGeom>
            <a:solidFill>
              <a:srgbClr val="057B9E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 rot="-3900000">
              <a:off x="5939139" y="500418"/>
              <a:ext cx="1215916" cy="585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7"/>
            <p:cNvSpPr txBox="1"/>
            <p:nvPr/>
          </p:nvSpPr>
          <p:spPr>
            <a:xfrm rot="-3900000">
              <a:off x="5939139" y="500418"/>
              <a:ext cx="1215916" cy="585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0412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100"/>
                <a:buFont typeface="Calibri"/>
                <a:buNone/>
              </a:pPr>
              <a:r>
                <a:rPr lang="en-US" sz="4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2022</a:t>
              </a: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6646292" y="1532996"/>
              <a:ext cx="507708" cy="507708"/>
            </a:xfrm>
            <a:prstGeom prst="ellipse">
              <a:avLst/>
            </a:prstGeom>
            <a:solidFill>
              <a:schemeClr val="accent3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 rot="-3900000">
              <a:off x="6044981" y="2239646"/>
              <a:ext cx="1051825" cy="50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7"/>
            <p:cNvSpPr txBox="1"/>
            <p:nvPr/>
          </p:nvSpPr>
          <p:spPr>
            <a:xfrm rot="-3900000">
              <a:off x="6044981" y="2239646"/>
              <a:ext cx="1051825" cy="50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30475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Affiliate Network Work Plan</a:t>
              </a: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 rot="-3900000">
              <a:off x="6703486" y="826904"/>
              <a:ext cx="1051825" cy="50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40" name="Google Shape;4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203"/>
            <a:ext cx="9143999" cy="17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8"/>
          <p:cNvSpPr txBox="1"/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534E"/>
              </a:buClr>
              <a:buSzPts val="3600"/>
              <a:buFont typeface="Calibri"/>
              <a:buNone/>
            </a:pPr>
            <a:r>
              <a:rPr lang="en-US" sz="4800"/>
              <a:t>Our Shared Network Goals</a:t>
            </a:r>
            <a:endParaRPr sz="4800"/>
          </a:p>
        </p:txBody>
      </p:sp>
      <p:pic>
        <p:nvPicPr>
          <p:cNvPr id="446" name="Google Shape;4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203"/>
            <a:ext cx="9143999" cy="1701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" name="Google Shape;447;p8"/>
          <p:cNvGrpSpPr/>
          <p:nvPr/>
        </p:nvGrpSpPr>
        <p:grpSpPr>
          <a:xfrm>
            <a:off x="365084" y="2023252"/>
            <a:ext cx="8513595" cy="1979758"/>
            <a:chOff x="10124" y="791048"/>
            <a:chExt cx="11351460" cy="2639677"/>
          </a:xfrm>
        </p:grpSpPr>
        <p:sp>
          <p:nvSpPr>
            <p:cNvPr id="448" name="Google Shape;448;p8"/>
            <p:cNvSpPr/>
            <p:nvPr/>
          </p:nvSpPr>
          <p:spPr>
            <a:xfrm>
              <a:off x="10124" y="791048"/>
              <a:ext cx="2757000" cy="827100"/>
            </a:xfrm>
            <a:prstGeom prst="rect">
              <a:avLst/>
            </a:prstGeom>
            <a:solidFill>
              <a:srgbClr val="057B9E"/>
            </a:solidFill>
            <a:ln cap="flat" cmpd="sng" w="15875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8"/>
            <p:cNvSpPr txBox="1"/>
            <p:nvPr/>
          </p:nvSpPr>
          <p:spPr>
            <a:xfrm>
              <a:off x="10124" y="791048"/>
              <a:ext cx="2757000" cy="8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400" lIns="163400" spcFirstLastPara="1" rIns="163400" wrap="square" tIns="163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Capacity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10124" y="1618125"/>
              <a:ext cx="2757000" cy="1812600"/>
            </a:xfrm>
            <a:prstGeom prst="rect">
              <a:avLst/>
            </a:prstGeom>
            <a:solidFill>
              <a:srgbClr val="CAD6DE">
                <a:alpha val="89411"/>
              </a:srgbClr>
            </a:solidFill>
            <a:ln cap="flat" cmpd="sng" w="15875">
              <a:solidFill>
                <a:srgbClr val="CAD6DE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8"/>
            <p:cNvSpPr txBox="1"/>
            <p:nvPr/>
          </p:nvSpPr>
          <p:spPr>
            <a:xfrm>
              <a:off x="10124" y="1618125"/>
              <a:ext cx="2757000" cy="181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4225" lIns="204225" spcFirstLastPara="1" rIns="204225" wrap="square" tIns="204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Build the capacity of individual NAAEE affiliates, NAAEE, and the affiliate network to advance the field of Environmental Education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2874944" y="791048"/>
              <a:ext cx="2757000" cy="827100"/>
            </a:xfrm>
            <a:prstGeom prst="rect">
              <a:avLst/>
            </a:prstGeom>
            <a:solidFill>
              <a:srgbClr val="057B9E"/>
            </a:solidFill>
            <a:ln cap="flat" cmpd="sng" w="15875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8"/>
            <p:cNvSpPr txBox="1"/>
            <p:nvPr/>
          </p:nvSpPr>
          <p:spPr>
            <a:xfrm>
              <a:off x="2874944" y="791048"/>
              <a:ext cx="2757000" cy="8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400" lIns="163400" spcFirstLastPara="1" rIns="163400" wrap="square" tIns="163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Equity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2874944" y="1618125"/>
              <a:ext cx="2757000" cy="1812600"/>
            </a:xfrm>
            <a:prstGeom prst="rect">
              <a:avLst/>
            </a:prstGeom>
            <a:solidFill>
              <a:srgbClr val="CAD6DE">
                <a:alpha val="89411"/>
              </a:srgbClr>
            </a:solidFill>
            <a:ln cap="flat" cmpd="sng" w="15875">
              <a:solidFill>
                <a:srgbClr val="CAD6DE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8"/>
            <p:cNvSpPr txBox="1"/>
            <p:nvPr/>
          </p:nvSpPr>
          <p:spPr>
            <a:xfrm>
              <a:off x="2874944" y="1618125"/>
              <a:ext cx="2757000" cy="181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4225" lIns="204225" spcFirstLastPara="1" rIns="204225" wrap="square" tIns="204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Increase equity and inclusion in Environmental Education through initiatives at individual NAAEE affiliates, NAAEE, and the affiliate network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5739764" y="791048"/>
              <a:ext cx="2757000" cy="827100"/>
            </a:xfrm>
            <a:prstGeom prst="rect">
              <a:avLst/>
            </a:prstGeom>
            <a:solidFill>
              <a:srgbClr val="057B9E"/>
            </a:solidFill>
            <a:ln cap="flat" cmpd="sng" w="15875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8"/>
            <p:cNvSpPr txBox="1"/>
            <p:nvPr/>
          </p:nvSpPr>
          <p:spPr>
            <a:xfrm>
              <a:off x="5739764" y="791048"/>
              <a:ext cx="2757000" cy="8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400" lIns="163400" spcFirstLastPara="1" rIns="163400" wrap="square" tIns="163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Advocacy &amp; Messaging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5739764" y="1618125"/>
              <a:ext cx="2757000" cy="1812600"/>
            </a:xfrm>
            <a:prstGeom prst="rect">
              <a:avLst/>
            </a:prstGeom>
            <a:solidFill>
              <a:srgbClr val="CAD6DE">
                <a:alpha val="89411"/>
              </a:srgbClr>
            </a:solidFill>
            <a:ln cap="flat" cmpd="sng" w="15875">
              <a:solidFill>
                <a:srgbClr val="CAD6DE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8"/>
            <p:cNvSpPr txBox="1"/>
            <p:nvPr/>
          </p:nvSpPr>
          <p:spPr>
            <a:xfrm>
              <a:off x="5739764" y="1618125"/>
              <a:ext cx="2757000" cy="181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4225" lIns="204225" spcFirstLastPara="1" rIns="204225" wrap="square" tIns="204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Reach more people and increase support for Environmental Education through joint Advocacy and Messaging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8604584" y="791048"/>
              <a:ext cx="2757000" cy="827100"/>
            </a:xfrm>
            <a:prstGeom prst="rect">
              <a:avLst/>
            </a:prstGeom>
            <a:solidFill>
              <a:srgbClr val="057B9E"/>
            </a:solidFill>
            <a:ln cap="flat" cmpd="sng" w="15875">
              <a:solidFill>
                <a:srgbClr val="057B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8"/>
            <p:cNvSpPr txBox="1"/>
            <p:nvPr/>
          </p:nvSpPr>
          <p:spPr>
            <a:xfrm>
              <a:off x="8604584" y="791048"/>
              <a:ext cx="2757000" cy="8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3400" lIns="163400" spcFirstLastPara="1" rIns="163400" wrap="square" tIns="163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Innovate 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8604584" y="1618125"/>
              <a:ext cx="2757000" cy="1812600"/>
            </a:xfrm>
            <a:prstGeom prst="rect">
              <a:avLst/>
            </a:prstGeom>
            <a:solidFill>
              <a:srgbClr val="CAD6DE">
                <a:alpha val="89411"/>
              </a:srgbClr>
            </a:solidFill>
            <a:ln cap="flat" cmpd="sng" w="15875">
              <a:solidFill>
                <a:srgbClr val="CAD6DE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8"/>
            <p:cNvSpPr txBox="1"/>
            <p:nvPr/>
          </p:nvSpPr>
          <p:spPr>
            <a:xfrm>
              <a:off x="8604584" y="1618125"/>
              <a:ext cx="2757000" cy="181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4225" lIns="204225" spcFirstLastPara="1" rIns="204225" wrap="square" tIns="204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Advance additional efforts to be a just, effective, and innovative network as they emerge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9"/>
          <p:cNvGrpSpPr/>
          <p:nvPr/>
        </p:nvGrpSpPr>
        <p:grpSpPr>
          <a:xfrm>
            <a:off x="273622" y="485775"/>
            <a:ext cx="8596754" cy="4436268"/>
            <a:chOff x="5732" y="0"/>
            <a:chExt cx="8596754" cy="4436268"/>
          </a:xfrm>
        </p:grpSpPr>
        <p:sp>
          <p:nvSpPr>
            <p:cNvPr id="469" name="Google Shape;469;p9"/>
            <p:cNvSpPr/>
            <p:nvPr/>
          </p:nvSpPr>
          <p:spPr>
            <a:xfrm>
              <a:off x="5732" y="0"/>
              <a:ext cx="2839212" cy="2129409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2844145" y="0"/>
              <a:ext cx="4992553" cy="21294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9"/>
            <p:cNvSpPr txBox="1"/>
            <p:nvPr/>
          </p:nvSpPr>
          <p:spPr>
            <a:xfrm>
              <a:off x="2844145" y="0"/>
              <a:ext cx="4992553" cy="21294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spcFirstLastPara="1" rIns="1706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This Work Plan….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is a 3-year plan to guide the Network’s work.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will be used by the working and advisory group, committees, and NAAEE staff.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will help individual Affiliates stay informed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provides a way for Affiliates to tap in regardless of capacity.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includes ideas for how Affiliates can support strategies.</a:t>
              </a: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857495" y="2306859"/>
              <a:ext cx="2839212" cy="2129409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08539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3781884" y="2306859"/>
              <a:ext cx="4820602" cy="21294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9"/>
            <p:cNvSpPr txBox="1"/>
            <p:nvPr/>
          </p:nvSpPr>
          <p:spPr>
            <a:xfrm>
              <a:off x="3781884" y="2306859"/>
              <a:ext cx="4820602" cy="21294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spcFirstLastPara="1" rIns="1706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This work plan does not…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solely rely on backbone commitment, but is agreed to and supported by the Network.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dictate individual Affiliate work plans.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encompass all things that all Affiliates are working on.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specific people for approaches.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eme1">
  <a:themeElements>
    <a:clrScheme name="CAEE Website">
      <a:dk1>
        <a:srgbClr val="171917"/>
      </a:dk1>
      <a:lt1>
        <a:srgbClr val="F4F5F4"/>
      </a:lt1>
      <a:dk2>
        <a:srgbClr val="D6D8D6"/>
      </a:dk2>
      <a:lt2>
        <a:srgbClr val="F8F8F8"/>
      </a:lt2>
      <a:accent1>
        <a:srgbClr val="087C9E"/>
      </a:accent1>
      <a:accent2>
        <a:srgbClr val="74A842"/>
      </a:accent2>
      <a:accent3>
        <a:srgbClr val="D6D8D6"/>
      </a:accent3>
      <a:accent4>
        <a:srgbClr val="087C9E"/>
      </a:accent4>
      <a:accent5>
        <a:srgbClr val="FF6100"/>
      </a:accent5>
      <a:accent6>
        <a:srgbClr val="000000"/>
      </a:accent6>
      <a:hlink>
        <a:srgbClr val="087C9E"/>
      </a:hlink>
      <a:folHlink>
        <a:srgbClr val="FF61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Theme1">
  <a:themeElements>
    <a:clrScheme name="CAEE Website">
      <a:dk1>
        <a:srgbClr val="171917"/>
      </a:dk1>
      <a:lt1>
        <a:srgbClr val="F4F5F4"/>
      </a:lt1>
      <a:dk2>
        <a:srgbClr val="F4F5F4"/>
      </a:dk2>
      <a:lt2>
        <a:srgbClr val="F4F5F4"/>
      </a:lt2>
      <a:accent1>
        <a:srgbClr val="087C9E"/>
      </a:accent1>
      <a:accent2>
        <a:srgbClr val="74A842"/>
      </a:accent2>
      <a:accent3>
        <a:srgbClr val="D6D8D6"/>
      </a:accent3>
      <a:accent4>
        <a:srgbClr val="087C9E"/>
      </a:accent4>
      <a:accent5>
        <a:srgbClr val="FF6100"/>
      </a:accent5>
      <a:accent6>
        <a:srgbClr val="000000"/>
      </a:accent6>
      <a:hlink>
        <a:srgbClr val="087C9E"/>
      </a:hlink>
      <a:folHlink>
        <a:srgbClr val="FF61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Design">
  <a:themeElements>
    <a:clrScheme name="CAEE Website">
      <a:dk1>
        <a:srgbClr val="171917"/>
      </a:dk1>
      <a:lt1>
        <a:srgbClr val="F4F5F4"/>
      </a:lt1>
      <a:dk2>
        <a:srgbClr val="F4F5F4"/>
      </a:dk2>
      <a:lt2>
        <a:srgbClr val="F4F5F4"/>
      </a:lt2>
      <a:accent1>
        <a:srgbClr val="087C9E"/>
      </a:accent1>
      <a:accent2>
        <a:srgbClr val="74A842"/>
      </a:accent2>
      <a:accent3>
        <a:srgbClr val="D6D8D6"/>
      </a:accent3>
      <a:accent4>
        <a:srgbClr val="087C9E"/>
      </a:accent4>
      <a:accent5>
        <a:srgbClr val="FF6100"/>
      </a:accent5>
      <a:accent6>
        <a:srgbClr val="000000"/>
      </a:accent6>
      <a:hlink>
        <a:srgbClr val="087C9E"/>
      </a:hlink>
      <a:folHlink>
        <a:srgbClr val="FF61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Katie Navin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0x010100BAC90139F3519A4F961CFAE0812E6B26</vt:lpwstr>
  </property>
</Properties>
</file>